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ink/ink1.xml" ContentType="application/inkml+xml"/>
  <Override PartName="/ppt/notesSlides/notesSlide3.xml" ContentType="application/vnd.openxmlformats-officedocument.presentationml.notesSlide+xml"/>
  <Override PartName="/ppt/ink/ink2.xml" ContentType="application/inkml+xml"/>
  <Override PartName="/ppt/ink/ink3.xml" ContentType="application/inkml+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ink/ink4.xml" ContentType="application/inkml+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4"/>
  </p:notesMasterIdLst>
  <p:sldIdLst>
    <p:sldId id="256" r:id="rId5"/>
    <p:sldId id="309" r:id="rId6"/>
    <p:sldId id="310" r:id="rId7"/>
    <p:sldId id="320" r:id="rId8"/>
    <p:sldId id="321" r:id="rId9"/>
    <p:sldId id="322" r:id="rId10"/>
    <p:sldId id="323" r:id="rId11"/>
    <p:sldId id="324" r:id="rId12"/>
    <p:sldId id="329" r:id="rId13"/>
    <p:sldId id="318" r:id="rId14"/>
    <p:sldId id="314" r:id="rId15"/>
    <p:sldId id="311" r:id="rId16"/>
    <p:sldId id="325" r:id="rId17"/>
    <p:sldId id="330" r:id="rId18"/>
    <p:sldId id="331" r:id="rId19"/>
    <p:sldId id="326" r:id="rId20"/>
    <p:sldId id="327" r:id="rId21"/>
    <p:sldId id="328" r:id="rId22"/>
    <p:sldId id="307"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nz Marion" initials="RM" lastIdx="1" clrIdx="0">
    <p:extLst>
      <p:ext uri="{19B8F6BF-5375-455C-9EA6-DF929625EA0E}">
        <p15:presenceInfo xmlns:p15="http://schemas.microsoft.com/office/powerpoint/2012/main" userId="Renz Marion" providerId="None"/>
      </p:ext>
    </p:extLst>
  </p:cmAuthor>
  <p:cmAuthor id="2" name="Ilaria Di Matteo" initials="IDM" lastIdx="1" clrIdx="1">
    <p:extLst>
      <p:ext uri="{19B8F6BF-5375-455C-9EA6-DF929625EA0E}">
        <p15:presenceInfo xmlns:p15="http://schemas.microsoft.com/office/powerpoint/2012/main" userId="S::dimatteo@un.org::15a40d04-9af6-4bc1-882e-46ed86be2c6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719D"/>
    <a:srgbClr val="F6F7FF"/>
    <a:srgbClr val="D7EDFE"/>
    <a:srgbClr val="E01983"/>
    <a:srgbClr val="EF412A"/>
    <a:srgbClr val="F36D22"/>
    <a:srgbClr val="FDB713"/>
    <a:srgbClr val="3DAD48"/>
    <a:srgbClr val="03ACD8"/>
    <a:srgbClr val="0054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09" autoAdjust="0"/>
    <p:restoredTop sz="62217" autoAdjust="0"/>
  </p:normalViewPr>
  <p:slideViewPr>
    <p:cSldViewPr snapToGrid="0">
      <p:cViewPr varScale="1">
        <p:scale>
          <a:sx n="60" d="100"/>
          <a:sy n="60" d="100"/>
        </p:scale>
        <p:origin x="2072"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11T21:06:51.371"/>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 0,'413'11,"-5"37,-309-28,-31-5,124 10,358-22,-269-6,2233 3,-2489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3-11T20:59:20.108"/>
    </inkml:context>
    <inkml:brush xml:id="br0">
      <inkml:brushProperty name="width" value="0.05" units="cm"/>
      <inkml:brushProperty name="height" value="0.05" units="cm"/>
      <inkml:brushProperty name="color" value="#E71224"/>
    </inkml:brush>
  </inkml:definitions>
  <inkml:trace contextRef="#ctx0" brushRef="#br0">1 0 24575,'0'0'-8191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11T21:07:04.389"/>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0 1,'0'0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3-11T21:06:54.036"/>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 1,'1969'0,"-1815"3,177 28,48-3,3-29,-139-1,76 2,-289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PH"/>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25B278-4F60-4996-80B5-EE2EB36ED605}" type="datetimeFigureOut">
              <a:rPr lang="en-PH" smtClean="0"/>
              <a:t>12/03/2024</a:t>
            </a:fld>
            <a:endParaRPr lang="en-PH"/>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PH"/>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PH"/>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9E3EA2-7B88-46FC-B376-8D233EA6D08C}" type="slidenum">
              <a:rPr lang="en-PH" smtClean="0"/>
              <a:t>‹#›</a:t>
            </a:fld>
            <a:endParaRPr lang="en-PH"/>
          </a:p>
        </p:txBody>
      </p:sp>
    </p:spTree>
    <p:extLst>
      <p:ext uri="{BB962C8B-B14F-4D97-AF65-F5344CB8AC3E}">
        <p14:creationId xmlns:p14="http://schemas.microsoft.com/office/powerpoint/2010/main" val="1835937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1</a:t>
            </a:fld>
            <a:endParaRPr lang="en-PH"/>
          </a:p>
        </p:txBody>
      </p:sp>
    </p:spTree>
    <p:extLst>
      <p:ext uri="{BB962C8B-B14F-4D97-AF65-F5344CB8AC3E}">
        <p14:creationId xmlns:p14="http://schemas.microsoft.com/office/powerpoint/2010/main" val="14518088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19</a:t>
            </a:fld>
            <a:endParaRPr lang="en-PH"/>
          </a:p>
        </p:txBody>
      </p:sp>
    </p:spTree>
    <p:extLst>
      <p:ext uri="{BB962C8B-B14F-4D97-AF65-F5344CB8AC3E}">
        <p14:creationId xmlns:p14="http://schemas.microsoft.com/office/powerpoint/2010/main" val="3276998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9E3EA2-7B88-46FC-B376-8D233EA6D08C}" type="slidenum">
              <a:rPr lang="en-PH" smtClean="0"/>
              <a:t>2</a:t>
            </a:fld>
            <a:endParaRPr lang="en-PH"/>
          </a:p>
        </p:txBody>
      </p:sp>
    </p:spTree>
    <p:extLst>
      <p:ext uri="{BB962C8B-B14F-4D97-AF65-F5344CB8AC3E}">
        <p14:creationId xmlns:p14="http://schemas.microsoft.com/office/powerpoint/2010/main" val="19092554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effectLst/>
                <a:latin typeface="Aptos" panose="020B0004020202020204" pitchFamily="34" charset="0"/>
                <a:ea typeface="Times New Roman" panose="02020603050405020304" pitchFamily="18" charset="0"/>
                <a:cs typeface="Times New Roman" panose="02020603050405020304" pitchFamily="18" charset="0"/>
              </a:rPr>
              <a:t>This dimension of the maturity model refers to the coverage of SBRs. </a:t>
            </a:r>
            <a:endParaRPr lang="en-US" dirty="0"/>
          </a:p>
        </p:txBody>
      </p:sp>
      <p:sp>
        <p:nvSpPr>
          <p:cNvPr id="4" name="Slide Number Placeholder 3"/>
          <p:cNvSpPr>
            <a:spLocks noGrp="1"/>
          </p:cNvSpPr>
          <p:nvPr>
            <p:ph type="sldNum" sz="quarter" idx="5"/>
          </p:nvPr>
        </p:nvSpPr>
        <p:spPr/>
        <p:txBody>
          <a:bodyPr/>
          <a:lstStyle/>
          <a:p>
            <a:fld id="{159E3EA2-7B88-46FC-B376-8D233EA6D08C}" type="slidenum">
              <a:rPr lang="en-PH" smtClean="0"/>
              <a:t>3</a:t>
            </a:fld>
            <a:endParaRPr lang="en-PH"/>
          </a:p>
        </p:txBody>
      </p:sp>
    </p:spTree>
    <p:extLst>
      <p:ext uri="{BB962C8B-B14F-4D97-AF65-F5344CB8AC3E}">
        <p14:creationId xmlns:p14="http://schemas.microsoft.com/office/powerpoint/2010/main" val="25720585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9E3EA2-7B88-46FC-B376-8D233EA6D08C}" type="slidenum">
              <a:rPr lang="en-PH" smtClean="0"/>
              <a:t>4</a:t>
            </a:fld>
            <a:endParaRPr lang="en-PH"/>
          </a:p>
        </p:txBody>
      </p:sp>
    </p:spTree>
    <p:extLst>
      <p:ext uri="{BB962C8B-B14F-4D97-AF65-F5344CB8AC3E}">
        <p14:creationId xmlns:p14="http://schemas.microsoft.com/office/powerpoint/2010/main" val="13154967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such cases, it is vital to consider to what extent, if at all, the SBR will cover the informal sector and how the economic production of those enterprises not covered by the SBR can be measured or estimated</a:t>
            </a:r>
          </a:p>
          <a:p>
            <a:endParaRPr lang="en-US" dirty="0"/>
          </a:p>
        </p:txBody>
      </p:sp>
      <p:sp>
        <p:nvSpPr>
          <p:cNvPr id="4" name="Slide Number Placeholder 3"/>
          <p:cNvSpPr>
            <a:spLocks noGrp="1"/>
          </p:cNvSpPr>
          <p:nvPr>
            <p:ph type="sldNum" sz="quarter" idx="5"/>
          </p:nvPr>
        </p:nvSpPr>
        <p:spPr/>
        <p:txBody>
          <a:bodyPr/>
          <a:lstStyle/>
          <a:p>
            <a:fld id="{159E3EA2-7B88-46FC-B376-8D233EA6D08C}" type="slidenum">
              <a:rPr lang="en-PH" smtClean="0"/>
              <a:t>5</a:t>
            </a:fld>
            <a:endParaRPr lang="en-PH"/>
          </a:p>
        </p:txBody>
      </p:sp>
    </p:spTree>
    <p:extLst>
      <p:ext uri="{BB962C8B-B14F-4D97-AF65-F5344CB8AC3E}">
        <p14:creationId xmlns:p14="http://schemas.microsoft.com/office/powerpoint/2010/main" val="17401801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Preliminary stage </a:t>
            </a:r>
            <a:r>
              <a:rPr lang="en-US" dirty="0"/>
              <a:t>The coverage of the SBR is very limited in terms of institutional sectors and the set of characteristics of the units in the SBR. The coverage of the units in the SBR in terms of their contribution to total national economic production is also very limited. It is difficult to make an assessment of the coverage of the SBR since the information available is limited.</a:t>
            </a:r>
          </a:p>
          <a:p>
            <a:r>
              <a:rPr lang="en-US" b="1" dirty="0"/>
              <a:t>Early stage </a:t>
            </a:r>
            <a:r>
              <a:rPr lang="en-US" dirty="0"/>
              <a:t>There is a fairly good coverage of some institutional sectors of the economy and the formal sector. Efforts are being made to assess sources and methods to improve the sectoral coverage. In terms of the characteristics of the units, there is a systematic effort to include the minimum characteristics, such as identification and contact information, demography, and economic/stratification variables. The type of units in the SBR is limited and only covers the types of units of the source data. There is not systematic effort to extend and interlink types of statistical units in the </a:t>
            </a:r>
            <a:r>
              <a:rPr lang="en-US" dirty="0" err="1"/>
              <a:t>SBR.The</a:t>
            </a:r>
            <a:r>
              <a:rPr lang="en-US" dirty="0"/>
              <a:t> coverage of the units in the SBR represent a good proportion of the total national economic production.</a:t>
            </a:r>
          </a:p>
          <a:p>
            <a:r>
              <a:rPr lang="en-US" b="1" dirty="0"/>
              <a:t>Mature </a:t>
            </a:r>
            <a:r>
              <a:rPr lang="en-US" b="0" dirty="0"/>
              <a:t>All the institutional sectors of the economy are included in the SBR. The SBR include multiple types of units (e.g., legal units, establishment, local units, kind of activity units,</a:t>
            </a:r>
          </a:p>
          <a:p>
            <a:r>
              <a:rPr lang="en-US" b="0" dirty="0"/>
              <a:t>enterprises, or enterprise groups) and the links between them. The characteristics of the units in the SBR contain variables from the following groups: identification and</a:t>
            </a:r>
          </a:p>
          <a:p>
            <a:r>
              <a:rPr lang="en-US" b="0" dirty="0"/>
              <a:t>contact information; demography; economic/stratification variables; links and external references. The coverage of the units in the SBR is a significant proportion of the total national economic production.</a:t>
            </a:r>
          </a:p>
          <a:p>
            <a:r>
              <a:rPr lang="en-US" b="1" dirty="0"/>
              <a:t>Advanced stage</a:t>
            </a:r>
          </a:p>
          <a:p>
            <a:r>
              <a:rPr lang="en-US" b="0" dirty="0"/>
              <a:t>This stage includes additional efforts to expand the coverage of SBR. These efforts may include:</a:t>
            </a:r>
          </a:p>
          <a:p>
            <a:r>
              <a:rPr lang="en-US" b="0" dirty="0"/>
              <a:t>• the inclusion of the informal sector in the SBR if it is relevant in the country;</a:t>
            </a:r>
          </a:p>
          <a:p>
            <a:r>
              <a:rPr lang="en-US" b="0" dirty="0"/>
              <a:t>• The inclusion of geospatial information in the SBR to allow for spatial analyses;</a:t>
            </a:r>
          </a:p>
          <a:p>
            <a:r>
              <a:rPr lang="en-US" b="0" dirty="0"/>
              <a:t>• The link with global identifiers such as the LEI from GLEIF. When regional identifiers are available,</a:t>
            </a:r>
          </a:p>
          <a:p>
            <a:r>
              <a:rPr lang="en-US" b="0" dirty="0"/>
              <a:t>they are included in the SBR as well;</a:t>
            </a:r>
          </a:p>
          <a:p>
            <a:r>
              <a:rPr lang="en-US" b="0" dirty="0"/>
              <a:t>• Additional variables are included in the SBR (or can be linked to the SBR) that can support</a:t>
            </a:r>
          </a:p>
          <a:p>
            <a:r>
              <a:rPr lang="en-US" b="0" dirty="0"/>
              <a:t>thematic analysis such as digitalization, etc.)</a:t>
            </a:r>
          </a:p>
        </p:txBody>
      </p:sp>
      <p:sp>
        <p:nvSpPr>
          <p:cNvPr id="4" name="Slide Number Placeholder 3"/>
          <p:cNvSpPr>
            <a:spLocks noGrp="1"/>
          </p:cNvSpPr>
          <p:nvPr>
            <p:ph type="sldNum" sz="quarter" idx="5"/>
          </p:nvPr>
        </p:nvSpPr>
        <p:spPr/>
        <p:txBody>
          <a:bodyPr/>
          <a:lstStyle/>
          <a:p>
            <a:fld id="{159E3EA2-7B88-46FC-B376-8D233EA6D08C}" type="slidenum">
              <a:rPr lang="en-PH" smtClean="0"/>
              <a:t>10</a:t>
            </a:fld>
            <a:endParaRPr lang="en-PH"/>
          </a:p>
        </p:txBody>
      </p:sp>
    </p:spTree>
    <p:extLst>
      <p:ext uri="{BB962C8B-B14F-4D97-AF65-F5344CB8AC3E}">
        <p14:creationId xmlns:p14="http://schemas.microsoft.com/office/powerpoint/2010/main" val="39540085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9E3EA2-7B88-46FC-B376-8D233EA6D08C}" type="slidenum">
              <a:rPr lang="en-PH" smtClean="0"/>
              <a:t>11</a:t>
            </a:fld>
            <a:endParaRPr lang="en-PH"/>
          </a:p>
        </p:txBody>
      </p:sp>
    </p:spTree>
    <p:extLst>
      <p:ext uri="{BB962C8B-B14F-4D97-AF65-F5344CB8AC3E}">
        <p14:creationId xmlns:p14="http://schemas.microsoft.com/office/powerpoint/2010/main" val="34025099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sz="1200" dirty="0"/>
              <a:t>This dimension includes elements of quality of the SBR, as the quality of the SBR influences how broadly user needs can be met. </a:t>
            </a:r>
          </a:p>
          <a:p>
            <a:r>
              <a:rPr lang="en-US" sz="1200" dirty="0"/>
              <a:t>The use of the SBR in statistical processes will probably depend on the stage of maturity of the other SBR dimensions. </a:t>
            </a:r>
          </a:p>
          <a:p>
            <a:r>
              <a:rPr lang="en-US" sz="1200" b="1" dirty="0"/>
              <a:t>Confidentiality is also a key consideration.</a:t>
            </a:r>
          </a:p>
          <a:p>
            <a:endParaRPr lang="en-US" dirty="0"/>
          </a:p>
        </p:txBody>
      </p:sp>
      <p:sp>
        <p:nvSpPr>
          <p:cNvPr id="4" name="Slide Number Placeholder 3"/>
          <p:cNvSpPr>
            <a:spLocks noGrp="1"/>
          </p:cNvSpPr>
          <p:nvPr>
            <p:ph type="sldNum" sz="quarter" idx="5"/>
          </p:nvPr>
        </p:nvSpPr>
        <p:spPr/>
        <p:txBody>
          <a:bodyPr/>
          <a:lstStyle/>
          <a:p>
            <a:fld id="{159E3EA2-7B88-46FC-B376-8D233EA6D08C}" type="slidenum">
              <a:rPr lang="en-PH" smtClean="0"/>
              <a:t>13</a:t>
            </a:fld>
            <a:endParaRPr lang="en-PH"/>
          </a:p>
        </p:txBody>
      </p:sp>
    </p:spTree>
    <p:extLst>
      <p:ext uri="{BB962C8B-B14F-4D97-AF65-F5344CB8AC3E}">
        <p14:creationId xmlns:p14="http://schemas.microsoft.com/office/powerpoint/2010/main" val="36115891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Preliminary stage</a:t>
            </a:r>
          </a:p>
          <a:p>
            <a:r>
              <a:rPr lang="en-US" dirty="0"/>
              <a:t>In this stage, the use of the SBR is almost solely to support siloed business surveys. There is no attempt to provide a common frame for the production of consistent and coordinated business statistics.</a:t>
            </a:r>
          </a:p>
          <a:p>
            <a:r>
              <a:rPr lang="en-US" b="1" dirty="0"/>
              <a:t>Early stage</a:t>
            </a:r>
          </a:p>
          <a:p>
            <a:r>
              <a:rPr lang="en-US" dirty="0"/>
              <a:t>The SBR can only be used to supplement a stove pipe survey frame process. This may be because administrative sources are unable to be linked using a unique identifier, or because the input sources are not mature leading to coverage issues or double counting of units in the SBR. The users of the SBR have limited involvement in the SBR development and maintenance.</a:t>
            </a:r>
          </a:p>
          <a:p>
            <a:r>
              <a:rPr lang="en-US" b="1" dirty="0"/>
              <a:t>Mature stage</a:t>
            </a:r>
          </a:p>
          <a:p>
            <a:r>
              <a:rPr lang="en-US" dirty="0"/>
              <a:t>The SBR is used to create a snapshot/frozen frame from which all survey frames are drawn using the</a:t>
            </a:r>
          </a:p>
          <a:p>
            <a:r>
              <a:rPr lang="en-US" dirty="0"/>
              <a:t>standardized economic unit model and unique identifiers.</a:t>
            </a:r>
          </a:p>
          <a:p>
            <a:r>
              <a:rPr lang="en-US" dirty="0"/>
              <a:t>The SBR is also used to create and publish business demography statistics available to all users.</a:t>
            </a:r>
          </a:p>
          <a:p>
            <a:r>
              <a:rPr lang="en-US" dirty="0"/>
              <a:t>The SBR serves as a backbone in the production of economic statistics, effectively taking multiple roles in</a:t>
            </a:r>
          </a:p>
          <a:p>
            <a:r>
              <a:rPr lang="en-US" dirty="0"/>
              <a:t>the preparation and coordination of surveys, as a source of information for statistical analysis of the</a:t>
            </a:r>
          </a:p>
          <a:p>
            <a:r>
              <a:rPr lang="en-US" dirty="0"/>
              <a:t>Business population and its demography, to link administrative data, and for the identification and construction of statistical units.</a:t>
            </a:r>
          </a:p>
          <a:p>
            <a:r>
              <a:rPr lang="en-US" b="1" dirty="0"/>
              <a:t>Advanced stage</a:t>
            </a:r>
          </a:p>
          <a:p>
            <a:r>
              <a:rPr lang="en-US" dirty="0"/>
              <a:t>This stage is characterized by expanded uses of SBR, such as:</a:t>
            </a:r>
          </a:p>
          <a:p>
            <a:r>
              <a:rPr lang="en-US" dirty="0"/>
              <a:t>• micro-data linking</a:t>
            </a:r>
          </a:p>
          <a:p>
            <a:r>
              <a:rPr lang="en-US" dirty="0"/>
              <a:t>• data exchange and</a:t>
            </a:r>
          </a:p>
          <a:p>
            <a:r>
              <a:rPr lang="en-US" dirty="0"/>
              <a:t>• contributing to the development of international or regional group registers.</a:t>
            </a:r>
          </a:p>
          <a:p>
            <a:r>
              <a:rPr lang="en-US" dirty="0"/>
              <a:t>In the advanced stage, anonymized unit record data may also be released to researchers in line with</a:t>
            </a:r>
          </a:p>
          <a:p>
            <a:r>
              <a:rPr lang="en-US" dirty="0"/>
              <a:t>legislation and the confidentiality principle of official statistics.</a:t>
            </a:r>
          </a:p>
        </p:txBody>
      </p:sp>
      <p:sp>
        <p:nvSpPr>
          <p:cNvPr id="4" name="Slide Number Placeholder 3"/>
          <p:cNvSpPr>
            <a:spLocks noGrp="1"/>
          </p:cNvSpPr>
          <p:nvPr>
            <p:ph type="sldNum" sz="quarter" idx="5"/>
          </p:nvPr>
        </p:nvSpPr>
        <p:spPr/>
        <p:txBody>
          <a:bodyPr/>
          <a:lstStyle/>
          <a:p>
            <a:fld id="{159E3EA2-7B88-46FC-B376-8D233EA6D08C}" type="slidenum">
              <a:rPr lang="en-PH" smtClean="0"/>
              <a:t>18</a:t>
            </a:fld>
            <a:endParaRPr lang="en-PH"/>
          </a:p>
        </p:txBody>
      </p:sp>
    </p:spTree>
    <p:extLst>
      <p:ext uri="{BB962C8B-B14F-4D97-AF65-F5344CB8AC3E}">
        <p14:creationId xmlns:p14="http://schemas.microsoft.com/office/powerpoint/2010/main" val="3742148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7D8C479-5C08-CF48-810A-1BDAE77499B4}"/>
              </a:ext>
            </a:extLst>
          </p:cNvPr>
          <p:cNvSpPr/>
          <p:nvPr userDrawn="1"/>
        </p:nvSpPr>
        <p:spPr>
          <a:xfrm>
            <a:off x="-2524" y="0"/>
            <a:ext cx="6401618" cy="138755"/>
          </a:xfrm>
          <a:prstGeom prst="rect">
            <a:avLst/>
          </a:prstGeom>
          <a:solidFill>
            <a:srgbClr val="D7ED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C6812B8C-FF92-3748-8E7F-F7BFE151B9A8}"/>
              </a:ext>
            </a:extLst>
          </p:cNvPr>
          <p:cNvSpPr/>
          <p:nvPr userDrawn="1"/>
        </p:nvSpPr>
        <p:spPr>
          <a:xfrm>
            <a:off x="0" y="181680"/>
            <a:ext cx="9144000" cy="5857876"/>
          </a:xfrm>
          <a:prstGeom prst="rect">
            <a:avLst/>
          </a:prstGeom>
          <a:solidFill>
            <a:srgbClr val="0171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122363"/>
            <a:ext cx="7772400" cy="2387600"/>
          </a:xfrm>
        </p:spPr>
        <p:txBody>
          <a:bodyPr anchor="b">
            <a:normAutofit/>
          </a:bodyPr>
          <a:lstStyle>
            <a:lvl1pPr algn="ctr">
              <a:defRPr sz="4000" b="1">
                <a:solidFill>
                  <a:schemeClr val="bg1"/>
                </a:solidFill>
              </a:defRPr>
            </a:lvl1pPr>
          </a:lstStyle>
          <a:p>
            <a:r>
              <a:rPr lang="en-US"/>
              <a:t>Click to edit Master title style</a:t>
            </a:r>
          </a:p>
        </p:txBody>
      </p:sp>
      <p:sp>
        <p:nvSpPr>
          <p:cNvPr id="3" name="Subtitle 2"/>
          <p:cNvSpPr>
            <a:spLocks noGrp="1"/>
          </p:cNvSpPr>
          <p:nvPr>
            <p:ph type="subTitle" idx="1"/>
          </p:nvPr>
        </p:nvSpPr>
        <p:spPr>
          <a:xfrm>
            <a:off x="1143000" y="3848632"/>
            <a:ext cx="6858000" cy="1409167"/>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F80ACBC-9F14-7143-8C4E-1956D115DE83}" type="datetimeFigureOut">
              <a:rPr lang="en-US" smtClean="0"/>
              <a:t>3/12/2024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cxnSp>
        <p:nvCxnSpPr>
          <p:cNvPr id="18" name="Straight Connector 17">
            <a:extLst>
              <a:ext uri="{FF2B5EF4-FFF2-40B4-BE49-F238E27FC236}">
                <a16:creationId xmlns:a16="http://schemas.microsoft.com/office/drawing/2014/main" id="{25D46178-5067-7E45-9E9C-85314B7EB9EE}"/>
              </a:ext>
            </a:extLst>
          </p:cNvPr>
          <p:cNvCxnSpPr>
            <a:cxnSpLocks/>
          </p:cNvCxnSpPr>
          <p:nvPr userDrawn="1"/>
        </p:nvCxnSpPr>
        <p:spPr>
          <a:xfrm>
            <a:off x="3561644" y="3668008"/>
            <a:ext cx="2020711"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77621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solidFill>
                  <a:srgbClr val="01719D"/>
                </a:solidFill>
              </a:defRPr>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F80ACBC-9F14-7143-8C4E-1956D115DE83}" type="datetimeFigureOut">
              <a:rPr lang="en-US" smtClean="0"/>
              <a:t>3/12/2024</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145123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1719D"/>
                </a:solidFill>
              </a:defRPr>
            </a:lvl1p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F80ACBC-9F14-7143-8C4E-1956D115DE83}" type="datetimeFigureOut">
              <a:rPr lang="en-US" smtClean="0"/>
              <a:t>3/12/2024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13502121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lvl1pPr>
              <a:defRPr>
                <a:solidFill>
                  <a:srgbClr val="01719D"/>
                </a:solidFill>
              </a:defRPr>
            </a:lvl1pPr>
          </a:lstStyle>
          <a:p>
            <a:r>
              <a:rPr lang="en-US" dirty="0"/>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F80ACBC-9F14-7143-8C4E-1956D115DE83}" type="datetimeFigureOut">
              <a:rPr lang="en-US" smtClean="0"/>
              <a:t>3/12/2024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377161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01719D"/>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F80ACBC-9F14-7143-8C4E-1956D115DE83}" type="datetimeFigureOut">
              <a:rPr lang="en-US" smtClean="0"/>
              <a:t>3/12/2024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1368071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678670"/>
          </a:xfrm>
        </p:spPr>
        <p:txBody>
          <a:bodyPr>
            <a:normAutofit/>
          </a:bodyPr>
          <a:lstStyle>
            <a:lvl1pPr>
              <a:defRPr sz="3600">
                <a:solidFill>
                  <a:srgbClr val="01719D"/>
                </a:solidFill>
              </a:defRPr>
            </a:lvl1pPr>
          </a:lstStyle>
          <a:p>
            <a:r>
              <a:rPr lang="en-US"/>
              <a:t>Click to edit Master title style</a:t>
            </a:r>
          </a:p>
        </p:txBody>
      </p:sp>
      <p:sp>
        <p:nvSpPr>
          <p:cNvPr id="3" name="Content Placeholder 2"/>
          <p:cNvSpPr>
            <a:spLocks noGrp="1"/>
          </p:cNvSpPr>
          <p:nvPr>
            <p:ph idx="1"/>
          </p:nvPr>
        </p:nvSpPr>
        <p:spPr>
          <a:xfrm>
            <a:off x="628650" y="1242204"/>
            <a:ext cx="7886700" cy="49347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F80ACBC-9F14-7143-8C4E-1956D115DE83}" type="datetimeFigureOut">
              <a:rPr lang="en-US" smtClean="0"/>
              <a:t>3/12/2024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3701757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normAutofit/>
          </a:bodyPr>
          <a:lstStyle>
            <a:lvl1pPr>
              <a:defRPr sz="4400">
                <a:solidFill>
                  <a:srgbClr val="01719D"/>
                </a:solidFill>
              </a:defRPr>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F80ACBC-9F14-7143-8C4E-1956D115DE83}" type="datetimeFigureOut">
              <a:rPr lang="en-US" smtClean="0"/>
              <a:t>3/12/2024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3019177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1719D"/>
                </a:solidFill>
              </a:defRPr>
            </a:lvl1p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F80ACBC-9F14-7143-8C4E-1956D115DE83}" type="datetimeFigureOut">
              <a:rPr lang="en-US" smtClean="0"/>
              <a:t>3/12/2024</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2184245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F80ACBC-9F14-7143-8C4E-1956D115DE83}" type="datetimeFigureOut">
              <a:rPr lang="en-US" smtClean="0"/>
              <a:t>3/12/2024</a:t>
            </a:fld>
            <a:endParaRPr lang="en-U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2000146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1719D"/>
                </a:solidFill>
              </a:defRPr>
            </a:lvl1pPr>
          </a:lstStyle>
          <a:p>
            <a:r>
              <a:rPr lang="en-US"/>
              <a:t>Click to edit Master title style</a:t>
            </a:r>
          </a:p>
        </p:txBody>
      </p:sp>
      <p:sp>
        <p:nvSpPr>
          <p:cNvPr id="3" name="Date Placeholder 2"/>
          <p:cNvSpPr>
            <a:spLocks noGrp="1"/>
          </p:cNvSpPr>
          <p:nvPr>
            <p:ph type="dt" sz="half" idx="10"/>
          </p:nvPr>
        </p:nvSpPr>
        <p:spPr/>
        <p:txBody>
          <a:bodyPr/>
          <a:lstStyle/>
          <a:p>
            <a:fld id="{AF80ACBC-9F14-7143-8C4E-1956D115DE83}" type="datetimeFigureOut">
              <a:rPr lang="en-US" smtClean="0"/>
              <a:t>3/12/2024</a:t>
            </a:fld>
            <a:endParaRPr lang="en-US"/>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1147819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80ACBC-9F14-7143-8C4E-1956D115DE83}" type="datetimeFigureOut">
              <a:rPr lang="en-US" smtClean="0"/>
              <a:t>3/12/2024</a:t>
            </a:fld>
            <a:endParaRPr lang="en-US"/>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700361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solidFill>
                  <a:srgbClr val="01719D"/>
                </a:solidFill>
              </a:defRPr>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F80ACBC-9F14-7143-8C4E-1956D115DE83}" type="datetimeFigureOut">
              <a:rPr lang="en-US" smtClean="0"/>
              <a:t>3/12/2024</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729922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latin typeface="+mn-lt"/>
              </a:defRPr>
            </a:lvl1pPr>
          </a:lstStyle>
          <a:p>
            <a:fld id="{AF80ACBC-9F14-7143-8C4E-1956D115DE83}" type="datetimeFigureOut">
              <a:rPr lang="en-US" smtClean="0"/>
              <a:pPr/>
              <a:t>3/12/2024</a:t>
            </a:fld>
            <a:endParaRPr lang="en-US"/>
          </a:p>
        </p:txBody>
      </p:sp>
      <p:sp>
        <p:nvSpPr>
          <p:cNvPr id="11" name="Rectangle 10">
            <a:extLst>
              <a:ext uri="{FF2B5EF4-FFF2-40B4-BE49-F238E27FC236}">
                <a16:creationId xmlns:a16="http://schemas.microsoft.com/office/drawing/2014/main" id="{0D4131B3-73A5-124D-B003-267D766B3145}"/>
              </a:ext>
            </a:extLst>
          </p:cNvPr>
          <p:cNvSpPr/>
          <p:nvPr userDrawn="1"/>
        </p:nvSpPr>
        <p:spPr>
          <a:xfrm>
            <a:off x="0" y="0"/>
            <a:ext cx="6401617" cy="132588"/>
          </a:xfrm>
          <a:prstGeom prst="rect">
            <a:avLst/>
          </a:prstGeom>
          <a:solidFill>
            <a:srgbClr val="0171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2" name="Rectangle 11">
            <a:extLst>
              <a:ext uri="{FF2B5EF4-FFF2-40B4-BE49-F238E27FC236}">
                <a16:creationId xmlns:a16="http://schemas.microsoft.com/office/drawing/2014/main" id="{A7C6DB04-4620-8146-A4A3-3E5AC48EF5FA}"/>
              </a:ext>
            </a:extLst>
          </p:cNvPr>
          <p:cNvSpPr/>
          <p:nvPr userDrawn="1"/>
        </p:nvSpPr>
        <p:spPr>
          <a:xfrm>
            <a:off x="8809383" y="-3936"/>
            <a:ext cx="334617" cy="136524"/>
          </a:xfrm>
          <a:prstGeom prst="rect">
            <a:avLst/>
          </a:prstGeom>
          <a:solidFill>
            <a:srgbClr val="E019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3" name="Rectangle 12">
            <a:extLst>
              <a:ext uri="{FF2B5EF4-FFF2-40B4-BE49-F238E27FC236}">
                <a16:creationId xmlns:a16="http://schemas.microsoft.com/office/drawing/2014/main" id="{226D3B29-0611-6247-8B10-5E9BE6965831}"/>
              </a:ext>
            </a:extLst>
          </p:cNvPr>
          <p:cNvSpPr/>
          <p:nvPr userDrawn="1"/>
        </p:nvSpPr>
        <p:spPr>
          <a:xfrm>
            <a:off x="8417614" y="-3936"/>
            <a:ext cx="334617" cy="136524"/>
          </a:xfrm>
          <a:prstGeom prst="rect">
            <a:avLst/>
          </a:prstGeom>
          <a:solidFill>
            <a:srgbClr val="EF412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4" name="Rectangle 13">
            <a:extLst>
              <a:ext uri="{FF2B5EF4-FFF2-40B4-BE49-F238E27FC236}">
                <a16:creationId xmlns:a16="http://schemas.microsoft.com/office/drawing/2014/main" id="{63008242-6FC0-CB46-B417-C45923211FA9}"/>
              </a:ext>
            </a:extLst>
          </p:cNvPr>
          <p:cNvSpPr/>
          <p:nvPr userDrawn="1"/>
        </p:nvSpPr>
        <p:spPr>
          <a:xfrm>
            <a:off x="8025845" y="-3936"/>
            <a:ext cx="334617" cy="136524"/>
          </a:xfrm>
          <a:prstGeom prst="rect">
            <a:avLst/>
          </a:prstGeom>
          <a:solidFill>
            <a:srgbClr val="F36D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5" name="Rectangle 14">
            <a:extLst>
              <a:ext uri="{FF2B5EF4-FFF2-40B4-BE49-F238E27FC236}">
                <a16:creationId xmlns:a16="http://schemas.microsoft.com/office/drawing/2014/main" id="{D47A9990-D042-3F48-8A9F-B37EA801BA61}"/>
              </a:ext>
            </a:extLst>
          </p:cNvPr>
          <p:cNvSpPr/>
          <p:nvPr userDrawn="1"/>
        </p:nvSpPr>
        <p:spPr>
          <a:xfrm>
            <a:off x="7634076" y="-3936"/>
            <a:ext cx="334617" cy="136524"/>
          </a:xfrm>
          <a:prstGeom prst="rect">
            <a:avLst/>
          </a:prstGeom>
          <a:solidFill>
            <a:srgbClr val="FDB7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6" name="Rectangle 15">
            <a:extLst>
              <a:ext uri="{FF2B5EF4-FFF2-40B4-BE49-F238E27FC236}">
                <a16:creationId xmlns:a16="http://schemas.microsoft.com/office/drawing/2014/main" id="{BC761A8B-9370-004C-A186-F9D78441A4F7}"/>
              </a:ext>
            </a:extLst>
          </p:cNvPr>
          <p:cNvSpPr/>
          <p:nvPr userDrawn="1"/>
        </p:nvSpPr>
        <p:spPr>
          <a:xfrm>
            <a:off x="7242307" y="-3936"/>
            <a:ext cx="334617" cy="136524"/>
          </a:xfrm>
          <a:prstGeom prst="rect">
            <a:avLst/>
          </a:prstGeom>
          <a:solidFill>
            <a:srgbClr val="3DA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7" name="Rectangle 16">
            <a:extLst>
              <a:ext uri="{FF2B5EF4-FFF2-40B4-BE49-F238E27FC236}">
                <a16:creationId xmlns:a16="http://schemas.microsoft.com/office/drawing/2014/main" id="{DD09A5CC-5741-DC44-A440-930BE2452F25}"/>
              </a:ext>
            </a:extLst>
          </p:cNvPr>
          <p:cNvSpPr/>
          <p:nvPr userDrawn="1"/>
        </p:nvSpPr>
        <p:spPr>
          <a:xfrm>
            <a:off x="6850538" y="-3936"/>
            <a:ext cx="334617" cy="136524"/>
          </a:xfrm>
          <a:prstGeom prst="rect">
            <a:avLst/>
          </a:prstGeom>
          <a:solidFill>
            <a:srgbClr val="03ACD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8" name="Rectangle 17">
            <a:extLst>
              <a:ext uri="{FF2B5EF4-FFF2-40B4-BE49-F238E27FC236}">
                <a16:creationId xmlns:a16="http://schemas.microsoft.com/office/drawing/2014/main" id="{A150675E-C578-DB4B-8857-D5C0DC68B0E1}"/>
              </a:ext>
            </a:extLst>
          </p:cNvPr>
          <p:cNvSpPr/>
          <p:nvPr userDrawn="1"/>
        </p:nvSpPr>
        <p:spPr>
          <a:xfrm>
            <a:off x="6458769" y="-3936"/>
            <a:ext cx="334617" cy="136524"/>
          </a:xfrm>
          <a:prstGeom prst="rect">
            <a:avLst/>
          </a:prstGeom>
          <a:solidFill>
            <a:srgbClr val="0054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pic>
        <p:nvPicPr>
          <p:cNvPr id="19" name="Afbeelding 18" descr="C:\Users\hhmn\AppData\Local\Microsoft\Windows\INetCache\Content.MSO\1A665FE8.tmp"/>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196625" y="6126511"/>
            <a:ext cx="1191907" cy="686787"/>
          </a:xfrm>
          <a:prstGeom prst="rect">
            <a:avLst/>
          </a:prstGeom>
          <a:noFill/>
          <a:ln>
            <a:noFill/>
          </a:ln>
        </p:spPr>
      </p:pic>
      <p:pic>
        <p:nvPicPr>
          <p:cNvPr id="20" name="Picture 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8420844" y="6186894"/>
            <a:ext cx="550625" cy="662480"/>
          </a:xfrm>
          <a:prstGeom prst="rect">
            <a:avLst/>
          </a:prstGeom>
          <a:noFill/>
          <a:ln>
            <a:noFill/>
          </a:ln>
        </p:spPr>
      </p:pic>
    </p:spTree>
    <p:extLst>
      <p:ext uri="{BB962C8B-B14F-4D97-AF65-F5344CB8AC3E}">
        <p14:creationId xmlns:p14="http://schemas.microsoft.com/office/powerpoint/2010/main" val="16947828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xStyles>
    <p:titleStyle>
      <a:lvl1pPr algn="l" defTabSz="914400" rtl="0" eaLnBrk="1" latinLnBrk="0" hangingPunct="1">
        <a:lnSpc>
          <a:spcPct val="90000"/>
        </a:lnSpc>
        <a:spcBef>
          <a:spcPct val="0"/>
        </a:spcBef>
        <a:buNone/>
        <a:defRPr sz="4000" kern="1200">
          <a:solidFill>
            <a:schemeClr val="tx1"/>
          </a:solidFill>
          <a:latin typeface="+mn-lt"/>
          <a:ea typeface="+mj-ea"/>
          <a:cs typeface="Arial" panose="020B0604020202020204" pitchFamily="34" charset="0"/>
        </a:defRPr>
      </a:lvl1pPr>
    </p:titleStyle>
    <p:bodyStyle>
      <a:lvl1pPr marL="228600" indent="-228600" algn="l" defTabSz="914400" rtl="0" eaLnBrk="1" latinLnBrk="0" hangingPunct="1">
        <a:lnSpc>
          <a:spcPct val="114000"/>
        </a:lnSpc>
        <a:spcBef>
          <a:spcPts val="1000"/>
        </a:spcBef>
        <a:buFont typeface="Arial" panose="020B0604020202020204" pitchFamily="34" charset="0"/>
        <a:buChar char="•"/>
        <a:defRPr sz="2400" kern="1200">
          <a:solidFill>
            <a:schemeClr val="tx1"/>
          </a:solidFill>
          <a:latin typeface="+mn-lt"/>
          <a:ea typeface="+mn-ea"/>
          <a:cs typeface="Arial" panose="020B0604020202020204" pitchFamily="34" charset="0"/>
        </a:defRPr>
      </a:lvl1pPr>
      <a:lvl2pPr marL="685800" indent="-228600" algn="l" defTabSz="914400" rtl="0" eaLnBrk="1" latinLnBrk="0" hangingPunct="1">
        <a:lnSpc>
          <a:spcPct val="114000"/>
        </a:lnSpc>
        <a:spcBef>
          <a:spcPts val="500"/>
        </a:spcBef>
        <a:buFont typeface="Arial" panose="020B0604020202020204" pitchFamily="34" charset="0"/>
        <a:buChar char="•"/>
        <a:defRPr sz="2000" kern="1200">
          <a:solidFill>
            <a:schemeClr val="tx1"/>
          </a:solidFill>
          <a:latin typeface="+mn-lt"/>
          <a:ea typeface="+mn-ea"/>
          <a:cs typeface="Arial" panose="020B0604020202020204" pitchFamily="34" charset="0"/>
        </a:defRPr>
      </a:lvl2pPr>
      <a:lvl3pPr marL="11430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mn-lt"/>
          <a:ea typeface="+mn-ea"/>
          <a:cs typeface="Arial" panose="020B0604020202020204" pitchFamily="34" charset="0"/>
        </a:defRPr>
      </a:lvl3pPr>
      <a:lvl4pPr marL="1600200" indent="-228600" algn="l" defTabSz="914400" rtl="0" eaLnBrk="1" latinLnBrk="0" hangingPunct="1">
        <a:lnSpc>
          <a:spcPct val="114000"/>
        </a:lnSpc>
        <a:spcBef>
          <a:spcPts val="500"/>
        </a:spcBef>
        <a:buFont typeface="Arial" panose="020B0604020202020204" pitchFamily="34" charset="0"/>
        <a:buChar char="•"/>
        <a:defRPr sz="1600" kern="1200">
          <a:solidFill>
            <a:schemeClr val="tx1"/>
          </a:solidFill>
          <a:latin typeface="+mn-lt"/>
          <a:ea typeface="+mn-ea"/>
          <a:cs typeface="Arial" panose="020B0604020202020204" pitchFamily="34" charset="0"/>
        </a:defRPr>
      </a:lvl4pPr>
      <a:lvl5pPr marL="2057400" indent="-228600" algn="l" defTabSz="914400" rtl="0" eaLnBrk="1" latinLnBrk="0" hangingPunct="1">
        <a:lnSpc>
          <a:spcPct val="114000"/>
        </a:lnSpc>
        <a:spcBef>
          <a:spcPts val="500"/>
        </a:spcBef>
        <a:buFont typeface="Arial" panose="020B0604020202020204" pitchFamily="34" charset="0"/>
        <a:buChar char="•"/>
        <a:defRPr sz="1600" kern="1200">
          <a:solidFill>
            <a:schemeClr val="tx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customXml" Target="../ink/ink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customXml" Target="../ink/ink1.xml"/></Relationships>
</file>

<file path=ppt/slides/_rels/slide3.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customXml" Target="../ink/ink3.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en-US" dirty="0"/>
              <a:t>Regional Course on </a:t>
            </a:r>
            <a:br>
              <a:rPr lang="nl-NL" dirty="0"/>
            </a:br>
            <a:r>
              <a:rPr lang="en-US" dirty="0"/>
              <a:t>Statistical Business Registers</a:t>
            </a:r>
            <a:br>
              <a:rPr lang="nl-NL" dirty="0"/>
            </a:br>
            <a:endParaRPr lang="nl-NL" dirty="0"/>
          </a:p>
        </p:txBody>
      </p:sp>
      <p:sp>
        <p:nvSpPr>
          <p:cNvPr id="3" name="Ondertitel 2"/>
          <p:cNvSpPr>
            <a:spLocks noGrp="1"/>
          </p:cNvSpPr>
          <p:nvPr>
            <p:ph type="subTitle" idx="1"/>
          </p:nvPr>
        </p:nvSpPr>
        <p:spPr/>
        <p:txBody>
          <a:bodyPr>
            <a:normAutofit fontScale="92500" lnSpcReduction="10000"/>
          </a:bodyPr>
          <a:lstStyle/>
          <a:p>
            <a:r>
              <a:rPr lang="nl-NL" sz="2800" dirty="0"/>
              <a:t>Session 7:  SBR Maturity Model </a:t>
            </a:r>
            <a:r>
              <a:rPr lang="en-US" sz="2800" dirty="0"/>
              <a:t>(continued)</a:t>
            </a:r>
          </a:p>
          <a:p>
            <a:r>
              <a:rPr lang="en-US" dirty="0"/>
              <a:t>● Dimension 4:  Coverage of an SBR</a:t>
            </a:r>
            <a:br>
              <a:rPr lang="nl-NL" dirty="0"/>
            </a:br>
            <a:r>
              <a:rPr lang="en-US" dirty="0"/>
              <a:t>● Dimension 5:  Use of an SBR</a:t>
            </a:r>
            <a:endParaRPr lang="nl-NL" dirty="0"/>
          </a:p>
        </p:txBody>
      </p:sp>
    </p:spTree>
    <p:extLst>
      <p:ext uri="{BB962C8B-B14F-4D97-AF65-F5344CB8AC3E}">
        <p14:creationId xmlns:p14="http://schemas.microsoft.com/office/powerpoint/2010/main" val="38658366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D7EC5E1-7DF1-2933-1B14-9C60B699BF9D}"/>
              </a:ext>
            </a:extLst>
          </p:cNvPr>
          <p:cNvPicPr>
            <a:picLocks noChangeAspect="1"/>
          </p:cNvPicPr>
          <p:nvPr/>
        </p:nvPicPr>
        <p:blipFill>
          <a:blip r:embed="rId3"/>
          <a:stretch>
            <a:fillRect/>
          </a:stretch>
        </p:blipFill>
        <p:spPr>
          <a:xfrm>
            <a:off x="325478" y="1083076"/>
            <a:ext cx="8341762" cy="4966850"/>
          </a:xfrm>
          <a:prstGeom prst="rect">
            <a:avLst/>
          </a:prstGeom>
        </p:spPr>
      </p:pic>
    </p:spTree>
    <p:extLst>
      <p:ext uri="{BB962C8B-B14F-4D97-AF65-F5344CB8AC3E}">
        <p14:creationId xmlns:p14="http://schemas.microsoft.com/office/powerpoint/2010/main" val="11812389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C4C32-FC80-49C8-5F33-DB2254E4A072}"/>
              </a:ext>
            </a:extLst>
          </p:cNvPr>
          <p:cNvSpPr>
            <a:spLocks noGrp="1"/>
          </p:cNvSpPr>
          <p:nvPr>
            <p:ph type="title"/>
          </p:nvPr>
        </p:nvSpPr>
        <p:spPr/>
        <p:txBody>
          <a:bodyPr/>
          <a:lstStyle/>
          <a:p>
            <a:r>
              <a:rPr lang="en-US" dirty="0"/>
              <a:t>Seven dimensions</a:t>
            </a:r>
          </a:p>
        </p:txBody>
      </p:sp>
      <p:pic>
        <p:nvPicPr>
          <p:cNvPr id="5" name="Content Placeholder 4">
            <a:extLst>
              <a:ext uri="{FF2B5EF4-FFF2-40B4-BE49-F238E27FC236}">
                <a16:creationId xmlns:a16="http://schemas.microsoft.com/office/drawing/2014/main" id="{496B062B-2769-6214-9A50-898D1EC7B23D}"/>
              </a:ext>
            </a:extLst>
          </p:cNvPr>
          <p:cNvPicPr>
            <a:picLocks noGrp="1" noChangeAspect="1"/>
          </p:cNvPicPr>
          <p:nvPr>
            <p:ph idx="1"/>
          </p:nvPr>
        </p:nvPicPr>
        <p:blipFill>
          <a:blip r:embed="rId3"/>
          <a:stretch>
            <a:fillRect/>
          </a:stretch>
        </p:blipFill>
        <p:spPr>
          <a:xfrm>
            <a:off x="704509" y="2011695"/>
            <a:ext cx="7883837" cy="3894138"/>
          </a:xfrm>
        </p:spPr>
      </p:pic>
      <mc:AlternateContent xmlns:mc="http://schemas.openxmlformats.org/markup-compatibility/2006">
        <mc:Choice xmlns:p14="http://schemas.microsoft.com/office/powerpoint/2010/main" Requires="p14">
          <p:contentPart p14:bwMode="auto" r:id="rId4">
            <p14:nvContentPartPr>
              <p14:cNvPr id="16" name="Ink 15">
                <a:extLst>
                  <a:ext uri="{FF2B5EF4-FFF2-40B4-BE49-F238E27FC236}">
                    <a16:creationId xmlns:a16="http://schemas.microsoft.com/office/drawing/2014/main" id="{73B2998F-004F-4E0B-720A-20CC9CD8D154}"/>
                  </a:ext>
                </a:extLst>
              </p14:cNvPr>
              <p14:cNvContentPartPr/>
              <p14:nvPr/>
            </p14:nvContentPartPr>
            <p14:xfrm>
              <a:off x="4837655" y="4423002"/>
              <a:ext cx="1370880" cy="22680"/>
            </p14:xfrm>
          </p:contentPart>
        </mc:Choice>
        <mc:Fallback>
          <p:pic>
            <p:nvPicPr>
              <p:cNvPr id="16" name="Ink 15">
                <a:extLst>
                  <a:ext uri="{FF2B5EF4-FFF2-40B4-BE49-F238E27FC236}">
                    <a16:creationId xmlns:a16="http://schemas.microsoft.com/office/drawing/2014/main" id="{73B2998F-004F-4E0B-720A-20CC9CD8D154}"/>
                  </a:ext>
                </a:extLst>
              </p:cNvPr>
              <p:cNvPicPr/>
              <p:nvPr/>
            </p:nvPicPr>
            <p:blipFill>
              <a:blip r:embed="rId5"/>
              <a:stretch>
                <a:fillRect/>
              </a:stretch>
            </p:blipFill>
            <p:spPr>
              <a:xfrm>
                <a:off x="4784015" y="4315362"/>
                <a:ext cx="1478520" cy="238320"/>
              </a:xfrm>
              <a:prstGeom prst="rect">
                <a:avLst/>
              </a:prstGeom>
            </p:spPr>
          </p:pic>
        </mc:Fallback>
      </mc:AlternateContent>
    </p:spTree>
    <p:extLst>
      <p:ext uri="{BB962C8B-B14F-4D97-AF65-F5344CB8AC3E}">
        <p14:creationId xmlns:p14="http://schemas.microsoft.com/office/powerpoint/2010/main" val="16715016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A2157-CEE5-B21A-0132-09A2214DEF53}"/>
              </a:ext>
            </a:extLst>
          </p:cNvPr>
          <p:cNvSpPr>
            <a:spLocks noGrp="1"/>
          </p:cNvSpPr>
          <p:nvPr>
            <p:ph type="title"/>
          </p:nvPr>
        </p:nvSpPr>
        <p:spPr/>
        <p:txBody>
          <a:bodyPr/>
          <a:lstStyle/>
          <a:p>
            <a:r>
              <a:rPr lang="en-US" dirty="0"/>
              <a:t>Dimension 5: Use of an SBR</a:t>
            </a:r>
          </a:p>
        </p:txBody>
      </p:sp>
      <p:sp>
        <p:nvSpPr>
          <p:cNvPr id="3" name="Content Placeholder 2">
            <a:extLst>
              <a:ext uri="{FF2B5EF4-FFF2-40B4-BE49-F238E27FC236}">
                <a16:creationId xmlns:a16="http://schemas.microsoft.com/office/drawing/2014/main" id="{5A9D0345-71B3-794C-CA7B-644D17B7FC20}"/>
              </a:ext>
            </a:extLst>
          </p:cNvPr>
          <p:cNvSpPr>
            <a:spLocks noGrp="1"/>
          </p:cNvSpPr>
          <p:nvPr>
            <p:ph idx="1"/>
          </p:nvPr>
        </p:nvSpPr>
        <p:spPr/>
        <p:txBody>
          <a:bodyPr>
            <a:normAutofit/>
          </a:bodyPr>
          <a:lstStyle/>
          <a:p>
            <a:r>
              <a:rPr lang="en-US" sz="3200" dirty="0"/>
              <a:t>This dimension of the maturity model refers to the use of the SBR. </a:t>
            </a:r>
          </a:p>
          <a:p>
            <a:r>
              <a:rPr lang="en-US" sz="3200" dirty="0"/>
              <a:t>As the SBR develops, it lends itself to a wider range of uses by users internal to the NSO as well as by external users. </a:t>
            </a:r>
          </a:p>
        </p:txBody>
      </p:sp>
    </p:spTree>
    <p:extLst>
      <p:ext uri="{BB962C8B-B14F-4D97-AF65-F5344CB8AC3E}">
        <p14:creationId xmlns:p14="http://schemas.microsoft.com/office/powerpoint/2010/main" val="19650399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C9B62-4B32-D51F-735F-DF3E89F442EA}"/>
              </a:ext>
            </a:extLst>
          </p:cNvPr>
          <p:cNvSpPr>
            <a:spLocks noGrp="1"/>
          </p:cNvSpPr>
          <p:nvPr>
            <p:ph type="title"/>
          </p:nvPr>
        </p:nvSpPr>
        <p:spPr/>
        <p:txBody>
          <a:bodyPr/>
          <a:lstStyle/>
          <a:p>
            <a:r>
              <a:rPr lang="en-US" dirty="0"/>
              <a:t>Use of an SBR</a:t>
            </a:r>
          </a:p>
        </p:txBody>
      </p:sp>
      <p:sp>
        <p:nvSpPr>
          <p:cNvPr id="3" name="Content Placeholder 2">
            <a:extLst>
              <a:ext uri="{FF2B5EF4-FFF2-40B4-BE49-F238E27FC236}">
                <a16:creationId xmlns:a16="http://schemas.microsoft.com/office/drawing/2014/main" id="{03118E9C-C629-F1A5-67DC-15FC0FB2677C}"/>
              </a:ext>
            </a:extLst>
          </p:cNvPr>
          <p:cNvSpPr>
            <a:spLocks noGrp="1"/>
          </p:cNvSpPr>
          <p:nvPr>
            <p:ph idx="1"/>
          </p:nvPr>
        </p:nvSpPr>
        <p:spPr/>
        <p:txBody>
          <a:bodyPr>
            <a:normAutofit/>
          </a:bodyPr>
          <a:lstStyle/>
          <a:p>
            <a:pPr marL="0" indent="0">
              <a:buNone/>
            </a:pPr>
            <a:r>
              <a:rPr lang="en-US" sz="2800" b="1" dirty="0"/>
              <a:t>Considerations for use</a:t>
            </a:r>
          </a:p>
          <a:p>
            <a:r>
              <a:rPr lang="en-US" sz="2800" dirty="0"/>
              <a:t>Quality</a:t>
            </a:r>
          </a:p>
          <a:p>
            <a:r>
              <a:rPr lang="en-US" sz="2800" dirty="0"/>
              <a:t>Confidentiality</a:t>
            </a:r>
          </a:p>
          <a:p>
            <a:endParaRPr lang="en-US" sz="2800" b="1" dirty="0"/>
          </a:p>
          <a:p>
            <a:endParaRPr lang="en-US" sz="2800" b="1" dirty="0"/>
          </a:p>
        </p:txBody>
      </p:sp>
    </p:spTree>
    <p:extLst>
      <p:ext uri="{BB962C8B-B14F-4D97-AF65-F5344CB8AC3E}">
        <p14:creationId xmlns:p14="http://schemas.microsoft.com/office/powerpoint/2010/main" val="42415203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288D8-9CD4-C146-642A-DC0B095BAD5E}"/>
              </a:ext>
            </a:extLst>
          </p:cNvPr>
          <p:cNvSpPr>
            <a:spLocks noGrp="1"/>
          </p:cNvSpPr>
          <p:nvPr>
            <p:ph type="title"/>
          </p:nvPr>
        </p:nvSpPr>
        <p:spPr/>
        <p:txBody>
          <a:bodyPr/>
          <a:lstStyle/>
          <a:p>
            <a:r>
              <a:rPr lang="en-US" dirty="0"/>
              <a:t>Use of an SBR</a:t>
            </a:r>
          </a:p>
        </p:txBody>
      </p:sp>
      <p:sp>
        <p:nvSpPr>
          <p:cNvPr id="3" name="Content Placeholder 2">
            <a:extLst>
              <a:ext uri="{FF2B5EF4-FFF2-40B4-BE49-F238E27FC236}">
                <a16:creationId xmlns:a16="http://schemas.microsoft.com/office/drawing/2014/main" id="{EE83A46A-6396-FD65-17D3-9C99BDDAA0D8}"/>
              </a:ext>
            </a:extLst>
          </p:cNvPr>
          <p:cNvSpPr>
            <a:spLocks noGrp="1"/>
          </p:cNvSpPr>
          <p:nvPr>
            <p:ph idx="1"/>
          </p:nvPr>
        </p:nvSpPr>
        <p:spPr/>
        <p:txBody>
          <a:bodyPr>
            <a:normAutofit/>
          </a:bodyPr>
          <a:lstStyle/>
          <a:p>
            <a:pPr marL="0" indent="0">
              <a:buNone/>
            </a:pPr>
            <a:r>
              <a:rPr lang="en-US" sz="2800" b="1" dirty="0"/>
              <a:t>Internal uses</a:t>
            </a:r>
          </a:p>
          <a:p>
            <a:r>
              <a:rPr lang="en-US" sz="2800" dirty="0"/>
              <a:t>Survey frames</a:t>
            </a:r>
          </a:p>
          <a:p>
            <a:r>
              <a:rPr lang="en-US" sz="2800" dirty="0"/>
              <a:t>Survey estimation</a:t>
            </a:r>
          </a:p>
          <a:p>
            <a:r>
              <a:rPr lang="en-US" sz="2800" dirty="0"/>
              <a:t>Survey response and provider burden measure</a:t>
            </a:r>
          </a:p>
        </p:txBody>
      </p:sp>
    </p:spTree>
    <p:extLst>
      <p:ext uri="{BB962C8B-B14F-4D97-AF65-F5344CB8AC3E}">
        <p14:creationId xmlns:p14="http://schemas.microsoft.com/office/powerpoint/2010/main" val="42801758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8412D-37C4-4EB8-429A-0CEA5A4C531A}"/>
              </a:ext>
            </a:extLst>
          </p:cNvPr>
          <p:cNvSpPr>
            <a:spLocks noGrp="1"/>
          </p:cNvSpPr>
          <p:nvPr>
            <p:ph type="title"/>
          </p:nvPr>
        </p:nvSpPr>
        <p:spPr/>
        <p:txBody>
          <a:bodyPr/>
          <a:lstStyle/>
          <a:p>
            <a:r>
              <a:rPr lang="en-US" dirty="0"/>
              <a:t>Use of an SBR</a:t>
            </a:r>
          </a:p>
        </p:txBody>
      </p:sp>
      <p:sp>
        <p:nvSpPr>
          <p:cNvPr id="3" name="Content Placeholder 2">
            <a:extLst>
              <a:ext uri="{FF2B5EF4-FFF2-40B4-BE49-F238E27FC236}">
                <a16:creationId xmlns:a16="http://schemas.microsoft.com/office/drawing/2014/main" id="{9B77696B-FD3F-A832-00FE-7BC1EC34AA5E}"/>
              </a:ext>
            </a:extLst>
          </p:cNvPr>
          <p:cNvSpPr>
            <a:spLocks noGrp="1"/>
          </p:cNvSpPr>
          <p:nvPr>
            <p:ph idx="1"/>
          </p:nvPr>
        </p:nvSpPr>
        <p:spPr/>
        <p:txBody>
          <a:bodyPr>
            <a:normAutofit/>
          </a:bodyPr>
          <a:lstStyle/>
          <a:p>
            <a:pPr marL="0" indent="0">
              <a:buNone/>
            </a:pPr>
            <a:r>
              <a:rPr lang="en-US" sz="2800" b="1" dirty="0"/>
              <a:t>External uses</a:t>
            </a:r>
          </a:p>
          <a:p>
            <a:r>
              <a:rPr lang="en-US" sz="2800" dirty="0"/>
              <a:t>Business demography</a:t>
            </a:r>
          </a:p>
          <a:p>
            <a:r>
              <a:rPr lang="en-US" sz="2800" dirty="0"/>
              <a:t>List releases of business characteristics</a:t>
            </a:r>
          </a:p>
          <a:p>
            <a:r>
              <a:rPr lang="en-US" sz="2800" dirty="0"/>
              <a:t>Micro data linking outputs</a:t>
            </a:r>
          </a:p>
          <a:p>
            <a:r>
              <a:rPr lang="en-US" sz="2800" dirty="0"/>
              <a:t>Aggregate data</a:t>
            </a:r>
          </a:p>
          <a:p>
            <a:r>
              <a:rPr lang="en-US" sz="2800" dirty="0" err="1"/>
              <a:t>Anonymised</a:t>
            </a:r>
            <a:r>
              <a:rPr lang="en-US" sz="2800" dirty="0"/>
              <a:t> unit record data</a:t>
            </a:r>
          </a:p>
          <a:p>
            <a:r>
              <a:rPr lang="en-US" sz="2800" dirty="0"/>
              <a:t>International registers / exchange</a:t>
            </a:r>
          </a:p>
        </p:txBody>
      </p:sp>
    </p:spTree>
    <p:extLst>
      <p:ext uri="{BB962C8B-B14F-4D97-AF65-F5344CB8AC3E}">
        <p14:creationId xmlns:p14="http://schemas.microsoft.com/office/powerpoint/2010/main" val="32029898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CC0A6-2D3A-D4B3-3D39-7CC73FE30DE4}"/>
              </a:ext>
            </a:extLst>
          </p:cNvPr>
          <p:cNvSpPr>
            <a:spLocks noGrp="1"/>
          </p:cNvSpPr>
          <p:nvPr>
            <p:ph type="title"/>
          </p:nvPr>
        </p:nvSpPr>
        <p:spPr/>
        <p:txBody>
          <a:bodyPr/>
          <a:lstStyle/>
          <a:p>
            <a:r>
              <a:rPr lang="en-US" dirty="0"/>
              <a:t>Use of an SBR</a:t>
            </a:r>
          </a:p>
        </p:txBody>
      </p:sp>
      <p:sp>
        <p:nvSpPr>
          <p:cNvPr id="3" name="Content Placeholder 2">
            <a:extLst>
              <a:ext uri="{FF2B5EF4-FFF2-40B4-BE49-F238E27FC236}">
                <a16:creationId xmlns:a16="http://schemas.microsoft.com/office/drawing/2014/main" id="{595E87E5-BEB6-EE52-6022-D0D1BD5F38A0}"/>
              </a:ext>
            </a:extLst>
          </p:cNvPr>
          <p:cNvSpPr>
            <a:spLocks noGrp="1"/>
          </p:cNvSpPr>
          <p:nvPr>
            <p:ph idx="1"/>
          </p:nvPr>
        </p:nvSpPr>
        <p:spPr/>
        <p:txBody>
          <a:bodyPr>
            <a:normAutofit/>
          </a:bodyPr>
          <a:lstStyle/>
          <a:p>
            <a:r>
              <a:rPr lang="en-US" sz="2800" dirty="0"/>
              <a:t>As the SBR matures, its roles expand for example from being solely in support of different surveys to provide the populations of statistical units with links to administrative units at fixed points in time for specific reference periods, enabling the production of consistent and coordinated business statistics. </a:t>
            </a:r>
          </a:p>
        </p:txBody>
      </p:sp>
    </p:spTree>
    <p:extLst>
      <p:ext uri="{BB962C8B-B14F-4D97-AF65-F5344CB8AC3E}">
        <p14:creationId xmlns:p14="http://schemas.microsoft.com/office/powerpoint/2010/main" val="28108943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D38D9-EA39-5CA2-8A38-41DBC127BF84}"/>
              </a:ext>
            </a:extLst>
          </p:cNvPr>
          <p:cNvSpPr>
            <a:spLocks noGrp="1"/>
          </p:cNvSpPr>
          <p:nvPr>
            <p:ph type="title"/>
          </p:nvPr>
        </p:nvSpPr>
        <p:spPr/>
        <p:txBody>
          <a:bodyPr/>
          <a:lstStyle/>
          <a:p>
            <a:r>
              <a:rPr lang="en-US" dirty="0"/>
              <a:t>Use of an SBR</a:t>
            </a:r>
          </a:p>
        </p:txBody>
      </p:sp>
      <p:sp>
        <p:nvSpPr>
          <p:cNvPr id="3" name="Content Placeholder 2">
            <a:extLst>
              <a:ext uri="{FF2B5EF4-FFF2-40B4-BE49-F238E27FC236}">
                <a16:creationId xmlns:a16="http://schemas.microsoft.com/office/drawing/2014/main" id="{04DA2160-2422-E7A1-F713-A81619497B5D}"/>
              </a:ext>
            </a:extLst>
          </p:cNvPr>
          <p:cNvSpPr>
            <a:spLocks noGrp="1"/>
          </p:cNvSpPr>
          <p:nvPr>
            <p:ph idx="1"/>
          </p:nvPr>
        </p:nvSpPr>
        <p:spPr/>
        <p:txBody>
          <a:bodyPr/>
          <a:lstStyle/>
          <a:p>
            <a:pPr algn="just"/>
            <a:r>
              <a:rPr lang="en-US" sz="2800" dirty="0"/>
              <a:t>As the SBR matures, it is used as the basis for the compilation of business demography and other statistics based directly on the SBR. </a:t>
            </a:r>
          </a:p>
          <a:p>
            <a:pPr algn="just"/>
            <a:endParaRPr lang="en-US" sz="2800" dirty="0"/>
          </a:p>
          <a:p>
            <a:pPr algn="just"/>
            <a:r>
              <a:rPr lang="en-US" sz="2800" dirty="0"/>
              <a:t>Finally, as the SBR matures, it is used as the basis for micro-data linked, for data exchange and contributes to the development of international regional group registers.</a:t>
            </a:r>
          </a:p>
          <a:p>
            <a:endParaRPr lang="en-US" dirty="0"/>
          </a:p>
        </p:txBody>
      </p:sp>
    </p:spTree>
    <p:extLst>
      <p:ext uri="{BB962C8B-B14F-4D97-AF65-F5344CB8AC3E}">
        <p14:creationId xmlns:p14="http://schemas.microsoft.com/office/powerpoint/2010/main" val="40604149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6D7C47C-D987-DCA2-877A-0753E34B7EAC}"/>
              </a:ext>
            </a:extLst>
          </p:cNvPr>
          <p:cNvPicPr>
            <a:picLocks noChangeAspect="1"/>
          </p:cNvPicPr>
          <p:nvPr/>
        </p:nvPicPr>
        <p:blipFill>
          <a:blip r:embed="rId3"/>
          <a:stretch>
            <a:fillRect/>
          </a:stretch>
        </p:blipFill>
        <p:spPr>
          <a:xfrm>
            <a:off x="911754" y="893135"/>
            <a:ext cx="7907253" cy="4931629"/>
          </a:xfrm>
          <a:prstGeom prst="rect">
            <a:avLst/>
          </a:prstGeom>
        </p:spPr>
      </p:pic>
    </p:spTree>
    <p:extLst>
      <p:ext uri="{BB962C8B-B14F-4D97-AF65-F5344CB8AC3E}">
        <p14:creationId xmlns:p14="http://schemas.microsoft.com/office/powerpoint/2010/main" val="1705218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normAutofit/>
          </a:bodyPr>
          <a:lstStyle/>
          <a:p>
            <a:pPr marL="0" indent="0" algn="ctr">
              <a:spcBef>
                <a:spcPts val="0"/>
              </a:spcBef>
              <a:buNone/>
            </a:pPr>
            <a:endParaRPr lang="nl-NL" sz="3600"/>
          </a:p>
          <a:p>
            <a:pPr marL="0" indent="0" algn="ctr">
              <a:spcBef>
                <a:spcPts val="0"/>
              </a:spcBef>
              <a:buNone/>
            </a:pPr>
            <a:endParaRPr lang="nl-NL" sz="3600"/>
          </a:p>
          <a:p>
            <a:pPr marL="0" indent="0" algn="ctr">
              <a:spcBef>
                <a:spcPts val="0"/>
              </a:spcBef>
              <a:buNone/>
            </a:pPr>
            <a:endParaRPr lang="nl-NL" sz="3600"/>
          </a:p>
          <a:p>
            <a:pPr marL="0" indent="0" algn="ctr">
              <a:spcBef>
                <a:spcPts val="0"/>
              </a:spcBef>
              <a:buNone/>
            </a:pPr>
            <a:r>
              <a:rPr lang="nl-NL" sz="3600"/>
              <a:t>Thank you!</a:t>
            </a:r>
          </a:p>
          <a:p>
            <a:pPr marL="0" indent="0">
              <a:buNone/>
            </a:pPr>
            <a:endParaRPr lang="nl-NL" b="1" dirty="0"/>
          </a:p>
        </p:txBody>
      </p:sp>
      <p:sp>
        <p:nvSpPr>
          <p:cNvPr id="4" name="Tijdelijke aanduiding voor inhoud 2">
            <a:extLst>
              <a:ext uri="{FF2B5EF4-FFF2-40B4-BE49-F238E27FC236}">
                <a16:creationId xmlns:a16="http://schemas.microsoft.com/office/drawing/2014/main" id="{BF8587EA-A84C-1A5E-29F6-DE18B54A1772}"/>
              </a:ext>
            </a:extLst>
          </p:cNvPr>
          <p:cNvSpPr txBox="1">
            <a:spLocks/>
          </p:cNvSpPr>
          <p:nvPr/>
        </p:nvSpPr>
        <p:spPr>
          <a:xfrm>
            <a:off x="781050" y="1394604"/>
            <a:ext cx="7886700" cy="4934759"/>
          </a:xfrm>
          <a:prstGeom prst="rect">
            <a:avLst/>
          </a:prstGeom>
        </p:spPr>
        <p:txBody>
          <a:bodyPr vert="horz" lIns="91440" tIns="45720" rIns="91440" bIns="45720" rtlCol="0">
            <a:normAutofit/>
          </a:bodyPr>
          <a:lstStyle>
            <a:lvl1pPr marL="228600" indent="-228600" algn="l" defTabSz="914400" rtl="0" eaLnBrk="1" latinLnBrk="0" hangingPunct="1">
              <a:lnSpc>
                <a:spcPct val="114000"/>
              </a:lnSpc>
              <a:spcBef>
                <a:spcPts val="1000"/>
              </a:spcBef>
              <a:buFont typeface="Arial" panose="020B0604020202020204" pitchFamily="34" charset="0"/>
              <a:buChar char="•"/>
              <a:defRPr sz="2400" kern="1200">
                <a:solidFill>
                  <a:schemeClr val="tx1"/>
                </a:solidFill>
                <a:latin typeface="+mn-lt"/>
                <a:ea typeface="+mn-ea"/>
                <a:cs typeface="Arial" panose="020B0604020202020204" pitchFamily="34" charset="0"/>
              </a:defRPr>
            </a:lvl1pPr>
            <a:lvl2pPr marL="685800" indent="-228600" algn="l" defTabSz="914400" rtl="0" eaLnBrk="1" latinLnBrk="0" hangingPunct="1">
              <a:lnSpc>
                <a:spcPct val="114000"/>
              </a:lnSpc>
              <a:spcBef>
                <a:spcPts val="500"/>
              </a:spcBef>
              <a:buFont typeface="Arial" panose="020B0604020202020204" pitchFamily="34" charset="0"/>
              <a:buChar char="•"/>
              <a:defRPr sz="2000" kern="1200">
                <a:solidFill>
                  <a:schemeClr val="tx1"/>
                </a:solidFill>
                <a:latin typeface="+mn-lt"/>
                <a:ea typeface="+mn-ea"/>
                <a:cs typeface="Arial" panose="020B0604020202020204" pitchFamily="34" charset="0"/>
              </a:defRPr>
            </a:lvl2pPr>
            <a:lvl3pPr marL="11430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mn-lt"/>
                <a:ea typeface="+mn-ea"/>
                <a:cs typeface="Arial" panose="020B0604020202020204" pitchFamily="34" charset="0"/>
              </a:defRPr>
            </a:lvl3pPr>
            <a:lvl4pPr marL="1600200" indent="-228600" algn="l" defTabSz="914400" rtl="0" eaLnBrk="1" latinLnBrk="0" hangingPunct="1">
              <a:lnSpc>
                <a:spcPct val="114000"/>
              </a:lnSpc>
              <a:spcBef>
                <a:spcPts val="500"/>
              </a:spcBef>
              <a:buFont typeface="Arial" panose="020B0604020202020204" pitchFamily="34" charset="0"/>
              <a:buChar char="•"/>
              <a:defRPr sz="1600" kern="1200">
                <a:solidFill>
                  <a:schemeClr val="tx1"/>
                </a:solidFill>
                <a:latin typeface="+mn-lt"/>
                <a:ea typeface="+mn-ea"/>
                <a:cs typeface="Arial" panose="020B0604020202020204" pitchFamily="34" charset="0"/>
              </a:defRPr>
            </a:lvl4pPr>
            <a:lvl5pPr marL="2057400" indent="-228600" algn="l" defTabSz="914400" rtl="0" eaLnBrk="1" latinLnBrk="0" hangingPunct="1">
              <a:lnSpc>
                <a:spcPct val="114000"/>
              </a:lnSpc>
              <a:spcBef>
                <a:spcPts val="500"/>
              </a:spcBef>
              <a:buFont typeface="Arial" panose="020B0604020202020204" pitchFamily="34" charset="0"/>
              <a:buChar char="•"/>
              <a:defRPr sz="1600" kern="1200">
                <a:solidFill>
                  <a:schemeClr val="tx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nl-NL"/>
          </a:p>
          <a:p>
            <a:pPr marL="0" indent="0" algn="ctr">
              <a:buFont typeface="Arial" panose="020B0604020202020204" pitchFamily="34" charset="0"/>
              <a:buNone/>
            </a:pPr>
            <a:r>
              <a:rPr lang="nl-NL"/>
              <a:t> </a:t>
            </a:r>
            <a:endParaRPr lang="nl-NL" dirty="0"/>
          </a:p>
        </p:txBody>
      </p:sp>
    </p:spTree>
    <p:extLst>
      <p:ext uri="{BB962C8B-B14F-4D97-AF65-F5344CB8AC3E}">
        <p14:creationId xmlns:p14="http://schemas.microsoft.com/office/powerpoint/2010/main" val="1533858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C4C32-FC80-49C8-5F33-DB2254E4A072}"/>
              </a:ext>
            </a:extLst>
          </p:cNvPr>
          <p:cNvSpPr>
            <a:spLocks noGrp="1"/>
          </p:cNvSpPr>
          <p:nvPr>
            <p:ph type="title"/>
          </p:nvPr>
        </p:nvSpPr>
        <p:spPr/>
        <p:txBody>
          <a:bodyPr/>
          <a:lstStyle/>
          <a:p>
            <a:r>
              <a:rPr lang="en-US" dirty="0"/>
              <a:t>Seven dimensions</a:t>
            </a:r>
          </a:p>
        </p:txBody>
      </p:sp>
      <p:pic>
        <p:nvPicPr>
          <p:cNvPr id="5" name="Content Placeholder 4">
            <a:extLst>
              <a:ext uri="{FF2B5EF4-FFF2-40B4-BE49-F238E27FC236}">
                <a16:creationId xmlns:a16="http://schemas.microsoft.com/office/drawing/2014/main" id="{496B062B-2769-6214-9A50-898D1EC7B23D}"/>
              </a:ext>
            </a:extLst>
          </p:cNvPr>
          <p:cNvPicPr>
            <a:picLocks noGrp="1" noChangeAspect="1"/>
          </p:cNvPicPr>
          <p:nvPr>
            <p:ph idx="1"/>
          </p:nvPr>
        </p:nvPicPr>
        <p:blipFill>
          <a:blip r:embed="rId3"/>
          <a:stretch>
            <a:fillRect/>
          </a:stretch>
        </p:blipFill>
        <p:spPr>
          <a:xfrm>
            <a:off x="704509" y="2011695"/>
            <a:ext cx="7883837" cy="3894138"/>
          </a:xfrm>
        </p:spPr>
      </p:pic>
      <mc:AlternateContent xmlns:mc="http://schemas.openxmlformats.org/markup-compatibility/2006">
        <mc:Choice xmlns:p14="http://schemas.microsoft.com/office/powerpoint/2010/main" Requires="p14">
          <p:contentPart p14:bwMode="auto" r:id="rId4">
            <p14:nvContentPartPr>
              <p14:cNvPr id="15" name="Ink 14">
                <a:extLst>
                  <a:ext uri="{FF2B5EF4-FFF2-40B4-BE49-F238E27FC236}">
                    <a16:creationId xmlns:a16="http://schemas.microsoft.com/office/drawing/2014/main" id="{BA1B7E68-9A98-A6F6-C07C-C5140B81002B}"/>
                  </a:ext>
                </a:extLst>
              </p14:cNvPr>
              <p14:cNvContentPartPr/>
              <p14:nvPr/>
            </p14:nvContentPartPr>
            <p14:xfrm>
              <a:off x="4805615" y="3933762"/>
              <a:ext cx="1638360" cy="44280"/>
            </p14:xfrm>
          </p:contentPart>
        </mc:Choice>
        <mc:Fallback>
          <p:pic>
            <p:nvPicPr>
              <p:cNvPr id="15" name="Ink 14">
                <a:extLst>
                  <a:ext uri="{FF2B5EF4-FFF2-40B4-BE49-F238E27FC236}">
                    <a16:creationId xmlns:a16="http://schemas.microsoft.com/office/drawing/2014/main" id="{BA1B7E68-9A98-A6F6-C07C-C5140B81002B}"/>
                  </a:ext>
                </a:extLst>
              </p:cNvPr>
              <p:cNvPicPr/>
              <p:nvPr/>
            </p:nvPicPr>
            <p:blipFill>
              <a:blip r:embed="rId5"/>
              <a:stretch>
                <a:fillRect/>
              </a:stretch>
            </p:blipFill>
            <p:spPr>
              <a:xfrm>
                <a:off x="4751975" y="3825762"/>
                <a:ext cx="1746000" cy="259920"/>
              </a:xfrm>
              <a:prstGeom prst="rect">
                <a:avLst/>
              </a:prstGeom>
            </p:spPr>
          </p:pic>
        </mc:Fallback>
      </mc:AlternateContent>
    </p:spTree>
    <p:extLst>
      <p:ext uri="{BB962C8B-B14F-4D97-AF65-F5344CB8AC3E}">
        <p14:creationId xmlns:p14="http://schemas.microsoft.com/office/powerpoint/2010/main" val="1735815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E7CAC-513B-8842-8356-08479946DCE4}"/>
              </a:ext>
            </a:extLst>
          </p:cNvPr>
          <p:cNvSpPr>
            <a:spLocks noGrp="1"/>
          </p:cNvSpPr>
          <p:nvPr>
            <p:ph type="title"/>
          </p:nvPr>
        </p:nvSpPr>
        <p:spPr/>
        <p:txBody>
          <a:bodyPr/>
          <a:lstStyle/>
          <a:p>
            <a:r>
              <a:rPr lang="en-US" dirty="0"/>
              <a:t>Dimension 4: Coverage of an SBR</a:t>
            </a:r>
          </a:p>
        </p:txBody>
      </p:sp>
      <p:sp>
        <p:nvSpPr>
          <p:cNvPr id="3" name="Content Placeholder 2">
            <a:extLst>
              <a:ext uri="{FF2B5EF4-FFF2-40B4-BE49-F238E27FC236}">
                <a16:creationId xmlns:a16="http://schemas.microsoft.com/office/drawing/2014/main" id="{D6C0F778-06B3-FF08-76E4-A32FDCC4DAB6}"/>
              </a:ext>
            </a:extLst>
          </p:cNvPr>
          <p:cNvSpPr>
            <a:spLocks noGrp="1"/>
          </p:cNvSpPr>
          <p:nvPr>
            <p:ph idx="1"/>
          </p:nvPr>
        </p:nvSpPr>
        <p:spPr/>
        <p:txBody>
          <a:bodyPr>
            <a:normAutofit fontScale="92500" lnSpcReduction="10000"/>
          </a:bodyPr>
          <a:lstStyle/>
          <a:p>
            <a:pPr marL="0" indent="0" algn="just">
              <a:buNone/>
            </a:pPr>
            <a:r>
              <a:rPr lang="en-US" sz="2800" dirty="0">
                <a:effectLst/>
                <a:latin typeface="Aptos" panose="020B0004020202020204" pitchFamily="34" charset="0"/>
                <a:ea typeface="Times New Roman" panose="02020603050405020304" pitchFamily="18" charset="0"/>
                <a:cs typeface="Times New Roman" panose="02020603050405020304" pitchFamily="18" charset="0"/>
              </a:rPr>
              <a:t>There are three key aspects:</a:t>
            </a:r>
          </a:p>
          <a:p>
            <a:pPr marL="0" indent="0" algn="just">
              <a:buNone/>
            </a:pPr>
            <a:r>
              <a:rPr lang="en-US"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800" b="1" dirty="0">
                <a:effectLst/>
                <a:latin typeface="Aptos" panose="020B0004020202020204" pitchFamily="34" charset="0"/>
                <a:ea typeface="Times New Roman" panose="02020603050405020304" pitchFamily="18" charset="0"/>
                <a:cs typeface="Times New Roman" panose="02020603050405020304" pitchFamily="18" charset="0"/>
              </a:rPr>
              <a:t>Completeness</a:t>
            </a:r>
            <a:r>
              <a:rPr lang="en-US" sz="2800" dirty="0">
                <a:effectLst/>
                <a:latin typeface="Aptos" panose="020B0004020202020204" pitchFamily="34" charset="0"/>
                <a:ea typeface="Times New Roman" panose="02020603050405020304" pitchFamily="18" charset="0"/>
                <a:cs typeface="Times New Roman" panose="02020603050405020304" pitchFamily="18" charset="0"/>
              </a:rPr>
              <a:t> is the extent to which the SBR includes all institutional units within the 2008 SNA production boundary</a:t>
            </a:r>
          </a:p>
          <a:p>
            <a:pPr marL="0" indent="0" algn="just">
              <a:buNone/>
            </a:pPr>
            <a:r>
              <a:rPr lang="en-US" sz="280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800" b="1" dirty="0">
                <a:effectLst/>
                <a:latin typeface="Aptos" panose="020B0004020202020204" pitchFamily="34" charset="0"/>
                <a:ea typeface="Times New Roman" panose="02020603050405020304" pitchFamily="18" charset="0"/>
                <a:cs typeface="Times New Roman" panose="02020603050405020304" pitchFamily="18" charset="0"/>
              </a:rPr>
              <a:t>Coverage</a:t>
            </a:r>
            <a:r>
              <a:rPr lang="en-US" sz="2800" dirty="0">
                <a:effectLst/>
                <a:latin typeface="Aptos" panose="020B0004020202020204" pitchFamily="34" charset="0"/>
                <a:ea typeface="Times New Roman" panose="02020603050405020304" pitchFamily="18" charset="0"/>
                <a:cs typeface="Times New Roman" panose="02020603050405020304" pitchFamily="18" charset="0"/>
              </a:rPr>
              <a:t> is the proportion of total national economic production that the units represent.</a:t>
            </a:r>
          </a:p>
          <a:p>
            <a:pPr marL="0" indent="0" algn="just">
              <a:buNone/>
            </a:pPr>
            <a:r>
              <a:rPr lang="en-US" sz="280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800" b="1" dirty="0">
                <a:effectLst/>
                <a:latin typeface="Aptos" panose="020B0004020202020204" pitchFamily="34" charset="0"/>
                <a:ea typeface="Times New Roman" panose="02020603050405020304" pitchFamily="18" charset="0"/>
                <a:cs typeface="Times New Roman" panose="02020603050405020304" pitchFamily="18" charset="0"/>
              </a:rPr>
              <a:t>Content</a:t>
            </a:r>
            <a:r>
              <a:rPr lang="en-US" sz="2800" dirty="0">
                <a:effectLst/>
                <a:latin typeface="Aptos" panose="020B0004020202020204" pitchFamily="34" charset="0"/>
                <a:ea typeface="Times New Roman" panose="02020603050405020304" pitchFamily="18" charset="0"/>
                <a:cs typeface="Times New Roman" panose="02020603050405020304" pitchFamily="18" charset="0"/>
              </a:rPr>
              <a:t> is the set of characteristics (e.g., types of units, institutional sector, size, location and registration status) of the units contained in the SBR.</a:t>
            </a:r>
            <a:endParaRPr lang="en-US" sz="2800" dirty="0"/>
          </a:p>
        </p:txBody>
      </p:sp>
      <mc:AlternateContent xmlns:mc="http://schemas.openxmlformats.org/markup-compatibility/2006">
        <mc:Choice xmlns:p14="http://schemas.microsoft.com/office/powerpoint/2010/main" Requires="p14">
          <p:contentPart p14:bwMode="auto" r:id="rId3">
            <p14:nvContentPartPr>
              <p14:cNvPr id="4" name="Ink 3">
                <a:extLst>
                  <a:ext uri="{FF2B5EF4-FFF2-40B4-BE49-F238E27FC236}">
                    <a16:creationId xmlns:a16="http://schemas.microsoft.com/office/drawing/2014/main" id="{88AEBAC2-8E3B-53B1-1963-3BD4DC695D68}"/>
                  </a:ext>
                </a:extLst>
              </p14:cNvPr>
              <p14:cNvContentPartPr/>
              <p14:nvPr/>
            </p14:nvContentPartPr>
            <p14:xfrm>
              <a:off x="2413566" y="957064"/>
              <a:ext cx="360" cy="360"/>
            </p14:xfrm>
          </p:contentPart>
        </mc:Choice>
        <mc:Fallback>
          <p:pic>
            <p:nvPicPr>
              <p:cNvPr id="4" name="Ink 3">
                <a:extLst>
                  <a:ext uri="{FF2B5EF4-FFF2-40B4-BE49-F238E27FC236}">
                    <a16:creationId xmlns:a16="http://schemas.microsoft.com/office/drawing/2014/main" id="{88AEBAC2-8E3B-53B1-1963-3BD4DC695D68}"/>
                  </a:ext>
                </a:extLst>
              </p:cNvPr>
              <p:cNvPicPr/>
              <p:nvPr/>
            </p:nvPicPr>
            <p:blipFill>
              <a:blip r:embed="rId4"/>
              <a:stretch>
                <a:fillRect/>
              </a:stretch>
            </p:blipFill>
            <p:spPr>
              <a:xfrm>
                <a:off x="2404926" y="948064"/>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5" name="Ink 4">
                <a:extLst>
                  <a:ext uri="{FF2B5EF4-FFF2-40B4-BE49-F238E27FC236}">
                    <a16:creationId xmlns:a16="http://schemas.microsoft.com/office/drawing/2014/main" id="{192AC654-99F6-B343-B73F-10CD2367364B}"/>
                  </a:ext>
                </a:extLst>
              </p14:cNvPr>
              <p14:cNvContentPartPr/>
              <p14:nvPr/>
            </p14:nvContentPartPr>
            <p14:xfrm>
              <a:off x="-1297465" y="5443602"/>
              <a:ext cx="360" cy="360"/>
            </p14:xfrm>
          </p:contentPart>
        </mc:Choice>
        <mc:Fallback>
          <p:pic>
            <p:nvPicPr>
              <p:cNvPr id="5" name="Ink 4">
                <a:extLst>
                  <a:ext uri="{FF2B5EF4-FFF2-40B4-BE49-F238E27FC236}">
                    <a16:creationId xmlns:a16="http://schemas.microsoft.com/office/drawing/2014/main" id="{192AC654-99F6-B343-B73F-10CD2367364B}"/>
                  </a:ext>
                </a:extLst>
              </p:cNvPr>
              <p:cNvPicPr/>
              <p:nvPr/>
            </p:nvPicPr>
            <p:blipFill>
              <a:blip r:embed="rId6"/>
              <a:stretch>
                <a:fillRect/>
              </a:stretch>
            </p:blipFill>
            <p:spPr>
              <a:xfrm>
                <a:off x="-1351465" y="5335962"/>
                <a:ext cx="108000" cy="216000"/>
              </a:xfrm>
              <a:prstGeom prst="rect">
                <a:avLst/>
              </a:prstGeom>
            </p:spPr>
          </p:pic>
        </mc:Fallback>
      </mc:AlternateContent>
    </p:spTree>
    <p:extLst>
      <p:ext uri="{BB962C8B-B14F-4D97-AF65-F5344CB8AC3E}">
        <p14:creationId xmlns:p14="http://schemas.microsoft.com/office/powerpoint/2010/main" val="2410889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43367-77D3-3035-30D4-0406A532369A}"/>
              </a:ext>
            </a:extLst>
          </p:cNvPr>
          <p:cNvSpPr>
            <a:spLocks noGrp="1"/>
          </p:cNvSpPr>
          <p:nvPr>
            <p:ph type="title"/>
          </p:nvPr>
        </p:nvSpPr>
        <p:spPr/>
        <p:txBody>
          <a:bodyPr/>
          <a:lstStyle/>
          <a:p>
            <a:r>
              <a:rPr lang="en-US" dirty="0"/>
              <a:t>Coverage of an SBR</a:t>
            </a:r>
          </a:p>
        </p:txBody>
      </p:sp>
      <p:sp>
        <p:nvSpPr>
          <p:cNvPr id="3" name="Content Placeholder 2">
            <a:extLst>
              <a:ext uri="{FF2B5EF4-FFF2-40B4-BE49-F238E27FC236}">
                <a16:creationId xmlns:a16="http://schemas.microsoft.com/office/drawing/2014/main" id="{1C1264F7-80B4-2E65-8980-3DBB64B54179}"/>
              </a:ext>
            </a:extLst>
          </p:cNvPr>
          <p:cNvSpPr>
            <a:spLocks noGrp="1"/>
          </p:cNvSpPr>
          <p:nvPr>
            <p:ph idx="1"/>
          </p:nvPr>
        </p:nvSpPr>
        <p:spPr/>
        <p:txBody>
          <a:bodyPr>
            <a:normAutofit lnSpcReduction="10000"/>
          </a:bodyPr>
          <a:lstStyle/>
          <a:p>
            <a:pPr algn="just"/>
            <a:r>
              <a:rPr lang="en-US" dirty="0"/>
              <a:t>In principle, an SBR should record all institutional units in the national economy that are engaged in productive economic activities; i.e., activities contributing to the gross domestic product (GDP). Thus, NSOs should aim to cover as much national production as possible in their SBRs by including all types of institutional units engaged in production. </a:t>
            </a:r>
          </a:p>
          <a:p>
            <a:pPr marL="0" indent="0" algn="just">
              <a:buNone/>
            </a:pPr>
            <a:r>
              <a:rPr lang="en-US" b="1" i="1" dirty="0"/>
              <a:t>However, where complete coverage is not easily attainable in practice, and a more realistic aim for coverage can be taken.</a:t>
            </a:r>
          </a:p>
        </p:txBody>
      </p:sp>
    </p:spTree>
    <p:extLst>
      <p:ext uri="{BB962C8B-B14F-4D97-AF65-F5344CB8AC3E}">
        <p14:creationId xmlns:p14="http://schemas.microsoft.com/office/powerpoint/2010/main" val="1581987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AC7E3-5BE7-962D-84D2-FF250EA50CB6}"/>
              </a:ext>
            </a:extLst>
          </p:cNvPr>
          <p:cNvSpPr>
            <a:spLocks noGrp="1"/>
          </p:cNvSpPr>
          <p:nvPr>
            <p:ph type="title"/>
          </p:nvPr>
        </p:nvSpPr>
        <p:spPr/>
        <p:txBody>
          <a:bodyPr/>
          <a:lstStyle/>
          <a:p>
            <a:r>
              <a:rPr lang="en-US" dirty="0"/>
              <a:t>Coverage of an SBR</a:t>
            </a:r>
          </a:p>
        </p:txBody>
      </p:sp>
      <p:sp>
        <p:nvSpPr>
          <p:cNvPr id="3" name="Content Placeholder 2">
            <a:extLst>
              <a:ext uri="{FF2B5EF4-FFF2-40B4-BE49-F238E27FC236}">
                <a16:creationId xmlns:a16="http://schemas.microsoft.com/office/drawing/2014/main" id="{D22EF7BD-0882-7548-3893-463BB89DC347}"/>
              </a:ext>
            </a:extLst>
          </p:cNvPr>
          <p:cNvSpPr>
            <a:spLocks noGrp="1"/>
          </p:cNvSpPr>
          <p:nvPr>
            <p:ph idx="1"/>
          </p:nvPr>
        </p:nvSpPr>
        <p:spPr/>
        <p:txBody>
          <a:bodyPr>
            <a:normAutofit/>
          </a:bodyPr>
          <a:lstStyle/>
          <a:p>
            <a:pPr algn="just"/>
            <a:r>
              <a:rPr lang="en-US" dirty="0"/>
              <a:t>One particular issue is coverage of the informal economy, which is highly diversified and for which no administrative data exist. </a:t>
            </a:r>
          </a:p>
          <a:p>
            <a:pPr algn="just"/>
            <a:r>
              <a:rPr lang="en-US" b="1" i="1" dirty="0"/>
              <a:t>It is usually not recommended </a:t>
            </a:r>
            <a:r>
              <a:rPr lang="en-US" dirty="0"/>
              <a:t>to focus on coverage of the informal economy in early stages of SBR development. However, in certain countries – particularly developing and emerging economies – the informal economy is important, and the collection of economic data about it is a priority.</a:t>
            </a:r>
          </a:p>
        </p:txBody>
      </p:sp>
    </p:spTree>
    <p:extLst>
      <p:ext uri="{BB962C8B-B14F-4D97-AF65-F5344CB8AC3E}">
        <p14:creationId xmlns:p14="http://schemas.microsoft.com/office/powerpoint/2010/main" val="2577350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5304E-FE22-7E11-84E8-D8A1C01AE883}"/>
              </a:ext>
            </a:extLst>
          </p:cNvPr>
          <p:cNvSpPr>
            <a:spLocks noGrp="1"/>
          </p:cNvSpPr>
          <p:nvPr>
            <p:ph type="title"/>
          </p:nvPr>
        </p:nvSpPr>
        <p:spPr/>
        <p:txBody>
          <a:bodyPr/>
          <a:lstStyle/>
          <a:p>
            <a:r>
              <a:rPr lang="en-US" dirty="0"/>
              <a:t>Coverage of an SBR</a:t>
            </a:r>
          </a:p>
        </p:txBody>
      </p:sp>
      <p:sp>
        <p:nvSpPr>
          <p:cNvPr id="3" name="Content Placeholder 2">
            <a:extLst>
              <a:ext uri="{FF2B5EF4-FFF2-40B4-BE49-F238E27FC236}">
                <a16:creationId xmlns:a16="http://schemas.microsoft.com/office/drawing/2014/main" id="{51CC46D9-EF71-2455-3D6B-FE702640C39C}"/>
              </a:ext>
            </a:extLst>
          </p:cNvPr>
          <p:cNvSpPr>
            <a:spLocks noGrp="1"/>
          </p:cNvSpPr>
          <p:nvPr>
            <p:ph idx="1"/>
          </p:nvPr>
        </p:nvSpPr>
        <p:spPr/>
        <p:txBody>
          <a:bodyPr/>
          <a:lstStyle/>
          <a:p>
            <a:pPr algn="just"/>
            <a:r>
              <a:rPr lang="en-US" dirty="0"/>
              <a:t>In general, groups of units should not be omitted without an assessment of their economic importance. SBRs should aim to record, at a minimum, all active economic units in the formal economy that are engaged in economic activities contributing to the gross domestic product (GDP)</a:t>
            </a:r>
          </a:p>
        </p:txBody>
      </p:sp>
    </p:spTree>
    <p:extLst>
      <p:ext uri="{BB962C8B-B14F-4D97-AF65-F5344CB8AC3E}">
        <p14:creationId xmlns:p14="http://schemas.microsoft.com/office/powerpoint/2010/main" val="38743419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9BE8F-B305-F030-E9DF-6FFA8153E303}"/>
              </a:ext>
            </a:extLst>
          </p:cNvPr>
          <p:cNvSpPr>
            <a:spLocks noGrp="1"/>
          </p:cNvSpPr>
          <p:nvPr>
            <p:ph type="title"/>
          </p:nvPr>
        </p:nvSpPr>
        <p:spPr/>
        <p:txBody>
          <a:bodyPr/>
          <a:lstStyle/>
          <a:p>
            <a:r>
              <a:rPr lang="en-US" dirty="0"/>
              <a:t>Coverage of an SBR</a:t>
            </a:r>
          </a:p>
        </p:txBody>
      </p:sp>
      <p:sp>
        <p:nvSpPr>
          <p:cNvPr id="3" name="Content Placeholder 2">
            <a:extLst>
              <a:ext uri="{FF2B5EF4-FFF2-40B4-BE49-F238E27FC236}">
                <a16:creationId xmlns:a16="http://schemas.microsoft.com/office/drawing/2014/main" id="{D764DBBC-0DF9-B844-C490-514F00655619}"/>
              </a:ext>
            </a:extLst>
          </p:cNvPr>
          <p:cNvSpPr>
            <a:spLocks noGrp="1"/>
          </p:cNvSpPr>
          <p:nvPr>
            <p:ph idx="1"/>
          </p:nvPr>
        </p:nvSpPr>
        <p:spPr/>
        <p:txBody>
          <a:bodyPr/>
          <a:lstStyle/>
          <a:p>
            <a:r>
              <a:rPr lang="en-US" dirty="0"/>
              <a:t>In general, </a:t>
            </a:r>
            <a:r>
              <a:rPr lang="en-US" b="1" dirty="0"/>
              <a:t>when first establishing an SBR, the corporations sector is the focus, as it is the most easily covered. </a:t>
            </a:r>
          </a:p>
          <a:p>
            <a:r>
              <a:rPr lang="en-US" dirty="0"/>
              <a:t>The inclusion of the government sector, non-profit institutions and the household’s sectors provide more complete coverage.</a:t>
            </a:r>
          </a:p>
        </p:txBody>
      </p:sp>
    </p:spTree>
    <p:extLst>
      <p:ext uri="{BB962C8B-B14F-4D97-AF65-F5344CB8AC3E}">
        <p14:creationId xmlns:p14="http://schemas.microsoft.com/office/powerpoint/2010/main" val="3294150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88ACE-988F-909A-5667-F2062E4A2F5A}"/>
              </a:ext>
            </a:extLst>
          </p:cNvPr>
          <p:cNvSpPr>
            <a:spLocks noGrp="1"/>
          </p:cNvSpPr>
          <p:nvPr>
            <p:ph type="title"/>
          </p:nvPr>
        </p:nvSpPr>
        <p:spPr/>
        <p:txBody>
          <a:bodyPr/>
          <a:lstStyle/>
          <a:p>
            <a:r>
              <a:rPr lang="en-US" dirty="0"/>
              <a:t>Coverage of an SBR</a:t>
            </a:r>
          </a:p>
        </p:txBody>
      </p:sp>
      <p:sp>
        <p:nvSpPr>
          <p:cNvPr id="3" name="Content Placeholder 2">
            <a:extLst>
              <a:ext uri="{FF2B5EF4-FFF2-40B4-BE49-F238E27FC236}">
                <a16:creationId xmlns:a16="http://schemas.microsoft.com/office/drawing/2014/main" id="{F4F7BBFF-6205-5D58-47D8-65C70BB7A54F}"/>
              </a:ext>
            </a:extLst>
          </p:cNvPr>
          <p:cNvSpPr>
            <a:spLocks noGrp="1"/>
          </p:cNvSpPr>
          <p:nvPr>
            <p:ph idx="1"/>
          </p:nvPr>
        </p:nvSpPr>
        <p:spPr/>
        <p:txBody>
          <a:bodyPr>
            <a:normAutofit/>
          </a:bodyPr>
          <a:lstStyle/>
          <a:p>
            <a:pPr marL="0" indent="0">
              <a:buNone/>
            </a:pPr>
            <a:r>
              <a:rPr lang="en-US" dirty="0"/>
              <a:t>List of variables that should be included in the SBR using the following groupings: </a:t>
            </a:r>
          </a:p>
          <a:p>
            <a:endParaRPr lang="en-US" dirty="0"/>
          </a:p>
          <a:p>
            <a:r>
              <a:rPr lang="en-US" dirty="0"/>
              <a:t>Identification and contact; </a:t>
            </a:r>
          </a:p>
          <a:p>
            <a:r>
              <a:rPr lang="en-US" dirty="0"/>
              <a:t>Demographic; </a:t>
            </a:r>
          </a:p>
          <a:p>
            <a:r>
              <a:rPr lang="en-US" dirty="0"/>
              <a:t>Economic/stratification; </a:t>
            </a:r>
          </a:p>
          <a:p>
            <a:r>
              <a:rPr lang="en-US" dirty="0"/>
              <a:t>Links and external references.</a:t>
            </a:r>
          </a:p>
          <a:p>
            <a:endParaRPr lang="en-US" dirty="0"/>
          </a:p>
        </p:txBody>
      </p:sp>
    </p:spTree>
    <p:extLst>
      <p:ext uri="{BB962C8B-B14F-4D97-AF65-F5344CB8AC3E}">
        <p14:creationId xmlns:p14="http://schemas.microsoft.com/office/powerpoint/2010/main" val="40748627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D31D9-EE8E-EE93-55A8-A5E13BB5157D}"/>
              </a:ext>
            </a:extLst>
          </p:cNvPr>
          <p:cNvSpPr>
            <a:spLocks noGrp="1"/>
          </p:cNvSpPr>
          <p:nvPr>
            <p:ph type="title"/>
          </p:nvPr>
        </p:nvSpPr>
        <p:spPr/>
        <p:txBody>
          <a:bodyPr/>
          <a:lstStyle/>
          <a:p>
            <a:r>
              <a:rPr lang="en-US" dirty="0"/>
              <a:t>Coverage of an SBR</a:t>
            </a:r>
          </a:p>
        </p:txBody>
      </p:sp>
      <p:sp>
        <p:nvSpPr>
          <p:cNvPr id="3" name="Content Placeholder 2">
            <a:extLst>
              <a:ext uri="{FF2B5EF4-FFF2-40B4-BE49-F238E27FC236}">
                <a16:creationId xmlns:a16="http://schemas.microsoft.com/office/drawing/2014/main" id="{2033D842-3483-A9B8-F529-C183506FC2E2}"/>
              </a:ext>
            </a:extLst>
          </p:cNvPr>
          <p:cNvSpPr>
            <a:spLocks noGrp="1"/>
          </p:cNvSpPr>
          <p:nvPr>
            <p:ph idx="1"/>
          </p:nvPr>
        </p:nvSpPr>
        <p:spPr/>
        <p:txBody>
          <a:bodyPr/>
          <a:lstStyle/>
          <a:p>
            <a:r>
              <a:rPr lang="en-US" dirty="0"/>
              <a:t>The coverage of the SBR highly depends on the coverage of the data sources used to update the SBR, and also on the broader legal framework governing the SBR (for example, if it is compulsory for businesses to register and whether the NSO can access administrative data or not). </a:t>
            </a:r>
            <a:r>
              <a:rPr lang="en-US" dirty="0">
                <a:solidFill>
                  <a:srgbClr val="FF0000"/>
                </a:solidFill>
              </a:rPr>
              <a:t>This dimension, therefore, is very interlinked with other dimensions of the maturity model.</a:t>
            </a:r>
          </a:p>
          <a:p>
            <a:endParaRPr lang="en-US" dirty="0"/>
          </a:p>
        </p:txBody>
      </p:sp>
    </p:spTree>
    <p:extLst>
      <p:ext uri="{BB962C8B-B14F-4D97-AF65-F5344CB8AC3E}">
        <p14:creationId xmlns:p14="http://schemas.microsoft.com/office/powerpoint/2010/main" val="394908706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CE9CB7B05C164D8080449E5E0CE91F" ma:contentTypeVersion="18" ma:contentTypeDescription="Create a new document." ma:contentTypeScope="" ma:versionID="38b812cdcf11e84519cb3f9833148f86">
  <xsd:schema xmlns:xsd="http://www.w3.org/2001/XMLSchema" xmlns:xs="http://www.w3.org/2001/XMLSchema" xmlns:p="http://schemas.microsoft.com/office/2006/metadata/properties" xmlns:ns3="331bc5fa-37a0-4eaf-92e6-e8f500860589" xmlns:ns4="efb7f1d3-2f00-4f20-b7f7-b4cd1648c34e" targetNamespace="http://schemas.microsoft.com/office/2006/metadata/properties" ma:root="true" ma:fieldsID="6c4911a4b476f75509af3c2f07bd48b3" ns3:_="" ns4:_="">
    <xsd:import namespace="331bc5fa-37a0-4eaf-92e6-e8f500860589"/>
    <xsd:import namespace="efb7f1d3-2f00-4f20-b7f7-b4cd1648c34e"/>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4:SharedWithUsers" minOccurs="0"/>
                <xsd:element ref="ns4:SharedWithDetails" minOccurs="0"/>
                <xsd:element ref="ns4:SharingHintHash" minOccurs="0"/>
                <xsd:element ref="ns3:MediaServiceOCR" minOccurs="0"/>
                <xsd:element ref="ns3:MediaServiceLocation" minOccurs="0"/>
                <xsd:element ref="ns3:MediaServiceAutoKeyPoints" minOccurs="0"/>
                <xsd:element ref="ns3:MediaServiceKeyPoints" minOccurs="0"/>
                <xsd:element ref="ns3:MediaServiceGenerationTime" minOccurs="0"/>
                <xsd:element ref="ns3:MediaServiceEventHashCode" minOccurs="0"/>
                <xsd:element ref="ns3:MediaLengthInSecond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1bc5fa-37a0-4eaf-92e6-e8f50086058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Location" ma:index="16" nillable="true" ma:displayName="MediaServiceLocation" ma:internalName="MediaServiceLocatio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fb7f1d3-2f00-4f20-b7f7-b4cd1648c34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331bc5fa-37a0-4eaf-92e6-e8f500860589" xsi:nil="true"/>
  </documentManagement>
</p:properties>
</file>

<file path=customXml/itemProps1.xml><?xml version="1.0" encoding="utf-8"?>
<ds:datastoreItem xmlns:ds="http://schemas.openxmlformats.org/officeDocument/2006/customXml" ds:itemID="{4A2EB665-ECE3-4592-8B0D-0E9CE53ADF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31bc5fa-37a0-4eaf-92e6-e8f500860589"/>
    <ds:schemaRef ds:uri="efb7f1d3-2f00-4f20-b7f7-b4cd1648c3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B81A1D0-745C-4FD3-9A55-5396557E7253}">
  <ds:schemaRefs>
    <ds:schemaRef ds:uri="http://schemas.microsoft.com/sharepoint/v3/contenttype/forms"/>
  </ds:schemaRefs>
</ds:datastoreItem>
</file>

<file path=customXml/itemProps3.xml><?xml version="1.0" encoding="utf-8"?>
<ds:datastoreItem xmlns:ds="http://schemas.openxmlformats.org/officeDocument/2006/customXml" ds:itemID="{C62457AD-C4FD-48C8-9182-A43B45A67F14}">
  <ds:schemaRefs>
    <ds:schemaRef ds:uri="http://purl.org/dc/terms/"/>
    <ds:schemaRef ds:uri="http://purl.org/dc/elements/1.1/"/>
    <ds:schemaRef ds:uri="http://schemas.microsoft.com/office/2006/documentManagement/types"/>
    <ds:schemaRef ds:uri="331bc5fa-37a0-4eaf-92e6-e8f500860589"/>
    <ds:schemaRef ds:uri="http://schemas.microsoft.com/office/2006/metadata/properties"/>
    <ds:schemaRef ds:uri="http://www.w3.org/XML/1998/namespace"/>
    <ds:schemaRef ds:uri="http://schemas.openxmlformats.org/package/2006/metadata/core-properties"/>
    <ds:schemaRef ds:uri="http://schemas.microsoft.com/office/infopath/2007/PartnerControls"/>
    <ds:schemaRef ds:uri="efb7f1d3-2f00-4f20-b7f7-b4cd1648c34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11965</TotalTime>
  <Words>1510</Words>
  <Application>Microsoft Office PowerPoint</Application>
  <PresentationFormat>On-screen Show (4:3)</PresentationFormat>
  <Paragraphs>109</Paragraphs>
  <Slides>19</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Aptos</vt:lpstr>
      <vt:lpstr>Arial</vt:lpstr>
      <vt:lpstr>Calibri</vt:lpstr>
      <vt:lpstr>Office Theme</vt:lpstr>
      <vt:lpstr>Regional Course on  Statistical Business Registers </vt:lpstr>
      <vt:lpstr>Seven dimensions</vt:lpstr>
      <vt:lpstr>Dimension 4: Coverage of an SBR</vt:lpstr>
      <vt:lpstr>Coverage of an SBR</vt:lpstr>
      <vt:lpstr>Coverage of an SBR</vt:lpstr>
      <vt:lpstr>Coverage of an SBR</vt:lpstr>
      <vt:lpstr>Coverage of an SBR</vt:lpstr>
      <vt:lpstr>Coverage of an SBR</vt:lpstr>
      <vt:lpstr>Coverage of an SBR</vt:lpstr>
      <vt:lpstr>PowerPoint Presentation</vt:lpstr>
      <vt:lpstr>Seven dimensions</vt:lpstr>
      <vt:lpstr>Dimension 5: Use of an SBR</vt:lpstr>
      <vt:lpstr>Use of an SBR</vt:lpstr>
      <vt:lpstr>Use of an SBR</vt:lpstr>
      <vt:lpstr>Use of an SBR</vt:lpstr>
      <vt:lpstr>Use of an SBR</vt:lpstr>
      <vt:lpstr>Use of an SBR</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Foundational Course on  Statistical Business Registers</dc:title>
  <dc:creator>Hermans, H.J.C.M. (Hank)</dc:creator>
  <cp:lastModifiedBy>Pinar Ucar</cp:lastModifiedBy>
  <cp:revision>28</cp:revision>
  <dcterms:created xsi:type="dcterms:W3CDTF">2021-10-05T05:08:07Z</dcterms:created>
  <dcterms:modified xsi:type="dcterms:W3CDTF">2024-03-12T02:10:11Z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Locations">
    <vt:lpwstr>Office Theme:7</vt:lpwstr>
  </property>
  <property fmtid="{D5CDD505-2E9C-101B-9397-08002B2CF9AE}" pid="3" name="ClassificationContentMarkingFooterText">
    <vt:lpwstr>PUBLIC. This information is being disclosed to the public in accordance with ADB’s Access to Information Policy.</vt:lpwstr>
  </property>
  <property fmtid="{D5CDD505-2E9C-101B-9397-08002B2CF9AE}" pid="4" name="ContentTypeId">
    <vt:lpwstr>0x0101002ACE9CB7B05C164D8080449E5E0CE91F</vt:lpwstr>
  </property>
</Properties>
</file>